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61" r:id="rId2"/>
    <p:sldId id="397" r:id="rId3"/>
    <p:sldId id="399" r:id="rId4"/>
    <p:sldId id="398" r:id="rId5"/>
    <p:sldId id="345" r:id="rId6"/>
    <p:sldId id="396" r:id="rId7"/>
    <p:sldId id="380" r:id="rId8"/>
    <p:sldId id="366" r:id="rId9"/>
    <p:sldId id="367" r:id="rId10"/>
    <p:sldId id="373" r:id="rId11"/>
    <p:sldId id="381" r:id="rId12"/>
    <p:sldId id="371" r:id="rId13"/>
    <p:sldId id="385" r:id="rId14"/>
    <p:sldId id="386" r:id="rId15"/>
    <p:sldId id="387" r:id="rId16"/>
    <p:sldId id="388" r:id="rId17"/>
    <p:sldId id="389" r:id="rId18"/>
    <p:sldId id="391" r:id="rId19"/>
    <p:sldId id="392" r:id="rId20"/>
    <p:sldId id="393" r:id="rId21"/>
    <p:sldId id="394" r:id="rId22"/>
    <p:sldId id="374" r:id="rId23"/>
    <p:sldId id="375" r:id="rId24"/>
    <p:sldId id="376" r:id="rId25"/>
    <p:sldId id="377" r:id="rId26"/>
    <p:sldId id="379" r:id="rId27"/>
    <p:sldId id="382" r:id="rId28"/>
    <p:sldId id="383" r:id="rId29"/>
    <p:sldId id="384" r:id="rId30"/>
    <p:sldId id="39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C31816E-E326-45A0-8911-678677C21E70}">
          <p14:sldIdLst>
            <p14:sldId id="261"/>
            <p14:sldId id="397"/>
            <p14:sldId id="399"/>
            <p14:sldId id="398"/>
            <p14:sldId id="345"/>
            <p14:sldId id="396"/>
            <p14:sldId id="380"/>
          </p14:sldIdLst>
        </p14:section>
        <p14:section name="Untitled Section" id="{931B1467-D4F2-416B-9BB3-643CCABB25B1}">
          <p14:sldIdLst>
            <p14:sldId id="366"/>
            <p14:sldId id="367"/>
            <p14:sldId id="373"/>
            <p14:sldId id="381"/>
            <p14:sldId id="371"/>
            <p14:sldId id="385"/>
            <p14:sldId id="386"/>
            <p14:sldId id="387"/>
            <p14:sldId id="388"/>
            <p14:sldId id="389"/>
            <p14:sldId id="391"/>
            <p14:sldId id="392"/>
            <p14:sldId id="393"/>
            <p14:sldId id="394"/>
            <p14:sldId id="374"/>
            <p14:sldId id="375"/>
            <p14:sldId id="376"/>
            <p14:sldId id="377"/>
            <p14:sldId id="379"/>
            <p14:sldId id="382"/>
            <p14:sldId id="383"/>
            <p14:sldId id="384"/>
            <p14:sldId id="39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3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69D70-877F-4967-B615-ECBB42F312A3}" type="datetimeFigureOut">
              <a:rPr lang="en-IN" smtClean="0"/>
              <a:t>21-02-2024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D864A-D379-4A45-A8C9-4B1D109D5F4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2026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E492B3-CA6C-2DB3-8CF4-E572B59457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EC5A21B-D958-4E28-0A52-E0C638D78E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56C164-7693-43FA-6C46-82C1A2136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8613-29DE-4F57-B67F-78C9BB53DE2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0814B4-0C9C-FE32-BB0B-5C4787AE8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8B1E72-8E6D-BC92-6DBC-2E405B848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DF1F-4C2C-42AE-960C-DB7661431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47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3CF74A-4A82-B5AB-CBF8-71B3F0E61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F2E38EF-6641-B890-FD37-7B86D662F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52AFAA9-08EF-1013-10CB-0DDD957B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8613-29DE-4F57-B67F-78C9BB53DE2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01C58E-F77B-EF75-12AF-8854158DC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611B1A9-4DA1-8B63-5B7F-DAAA70CD9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DF1F-4C2C-42AE-960C-DB7661431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145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E6EDCC7-4A5A-04E2-848F-FF066628A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F5574B6-0D9E-BDCA-E288-52C64AB557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C9B5FB-EB6F-49D6-EE30-4AFED794D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8613-29DE-4F57-B67F-78C9BB53DE2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398198-B87F-1395-E75A-794301F0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C03C55-F3B7-80DB-0766-4B21CC8B7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DF1F-4C2C-42AE-960C-DB7661431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39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873EB7-2D6B-5C17-AD84-34B215835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D93BB0-D664-6FF5-9CD9-18148228D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3F2CD0-07B7-CABC-838D-6F31BC6C9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8613-29DE-4F57-B67F-78C9BB53DE2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E4155C-D7F3-A212-29E0-FD9135828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1C817E4-AF67-643D-54B5-54BDAB08F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DF1F-4C2C-42AE-960C-DB7661431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272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CA6B3D-10A2-7353-C8EF-48E843369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1A1E4B-DA0E-D940-6D37-2C2889FBC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75AD7B-AC39-0495-08DF-3BF4692DD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8613-29DE-4F57-B67F-78C9BB53DE2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ABD25C3-033B-3238-3C55-FEF8D5BA5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1EEF7D4-EAA4-F663-CD5E-4A2B7CAA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DF1F-4C2C-42AE-960C-DB7661431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700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37244A-C02A-746E-0F7F-F03DAC92F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51FF60-0BB3-654E-5D2A-63AC68369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578F604-8554-503E-364B-73715B8B0E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037AE59-BB15-2215-63E2-B00716DE8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8613-29DE-4F57-B67F-78C9BB53DE2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0C3B71D-476E-522D-4FC6-ECCB8C366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DB5697-2FC8-CDDF-764E-2A2557520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DF1F-4C2C-42AE-960C-DB7661431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670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9B702E-8919-ABFE-F54C-B5A7C28DB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4B6EC76-1F7C-2B4F-0014-9205DEAC8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F02F2DC-2279-69CE-3BFD-9CBD4CD7AB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EB68D92-9C9B-65A0-21FF-6110E6B598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35E0295-0796-4310-38A5-7F268F3F2B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E4DF6A2-6F1F-4AE7-5383-E91CD570F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8613-29DE-4F57-B67F-78C9BB53DE2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7B5B37C-AA20-D7AC-C619-C14B1E6F3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3CAB995-2987-5779-D63E-666DA6A00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DF1F-4C2C-42AE-960C-DB7661431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198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46161E-2773-A3C2-A5DD-B2FC4F5A5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C742FA6-1478-3100-1AF8-0864DFA6E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8613-29DE-4F57-B67F-78C9BB53DE2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45167ED-D1A8-20AF-4388-8FDD6162C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66DE613-DE6F-BD26-BA46-B7F023399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DF1F-4C2C-42AE-960C-DB7661431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773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84D349B-2B3B-0931-17DD-ABE725CC9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8613-29DE-4F57-B67F-78C9BB53DE2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2415981-5552-3698-936F-A572699D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91D4F83-E058-8437-CDF4-76BE26523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DF1F-4C2C-42AE-960C-DB7661431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32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4CB491-9FFE-CA39-F592-47CD1CF2B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BE6A29-628F-F5D4-3B83-0501CBEBC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9CDC7F7-B086-D113-6748-E30F1ABA5F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FF07EBF-8829-A69A-3D0F-861FAF15C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8613-29DE-4F57-B67F-78C9BB53DE2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06840C0-0D3A-C246-0CEC-7F95F7FBF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0A14453-15C7-790D-42AE-333B39BF5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DF1F-4C2C-42AE-960C-DB7661431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7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E0497F-41B3-B152-A766-C9D9E23A0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A025C6F-2616-A832-141C-3B7CD0EC9F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7DC3069-0083-D36E-CBE9-FF4DFA9DB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8BF250D-6401-8FDD-CBF9-03EB0ECE1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8613-29DE-4F57-B67F-78C9BB53DE2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18EA3CF-2751-AFD3-D792-CD8666068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02A508E-BB4F-BD30-E901-23295A9C8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DF1F-4C2C-42AE-960C-DB7661431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381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DE9471D-FBA2-6A8F-9BFE-26EC7E0E6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E5ED520-6F13-E192-A950-A8F9D0B17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B197FF7-B1A1-30A5-FEC1-42D12D802F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28613-29DE-4F57-B67F-78C9BB53DE2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633B469-8FFA-5903-D5DF-258EBB3636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59F8A9-87D4-6106-6D58-2C6D44A810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DDF1F-4C2C-42AE-960C-DB7661431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67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7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slide" Target="slide17.xml"/><Relationship Id="rId2" Type="http://schemas.openxmlformats.org/officeDocument/2006/relationships/slide" Target="slide5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3.xml"/><Relationship Id="rId5" Type="http://schemas.openxmlformats.org/officeDocument/2006/relationships/slide" Target="slide12.xml"/><Relationship Id="rId4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3555" y="1009894"/>
            <a:ext cx="8444889" cy="279531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" panose="02020603050405020304" pitchFamily="18" charset="0"/>
                <a:cs typeface="Times" panose="02020603050405020304" pitchFamily="18" charset="0"/>
              </a:rPr>
              <a:t>NCW Women Safety Audit Platform </a:t>
            </a:r>
            <a:r>
              <a:rPr lang="en-US" sz="2800" b="1" dirty="0">
                <a:solidFill>
                  <a:srgbClr val="7030A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/>
            </a:r>
            <a:br>
              <a:rPr lang="en-US" sz="2800" b="1" dirty="0">
                <a:solidFill>
                  <a:srgbClr val="7030A0"/>
                </a:solidFill>
                <a:latin typeface="Times" panose="02020603050405020304" pitchFamily="18" charset="0"/>
                <a:cs typeface="Times" panose="02020603050405020304" pitchFamily="18" charset="0"/>
              </a:rPr>
            </a:br>
            <a:r>
              <a:rPr lang="en-US" sz="1800" b="1" dirty="0">
                <a:solidFill>
                  <a:schemeClr val="accent6">
                    <a:lumMod val="75000"/>
                  </a:schemeClr>
                </a:solidFill>
                <a:latin typeface="Times" panose="02020603050405020304" pitchFamily="18" charset="0"/>
                <a:cs typeface="Times" panose="02020603050405020304" pitchFamily="18" charset="0"/>
              </a:rPr>
              <a:t/>
            </a:r>
            <a:br>
              <a:rPr lang="en-US" sz="1800" b="1" dirty="0">
                <a:solidFill>
                  <a:schemeClr val="accent6">
                    <a:lumMod val="75000"/>
                  </a:schemeClr>
                </a:solidFill>
                <a:latin typeface="Times" panose="02020603050405020304" pitchFamily="18" charset="0"/>
                <a:cs typeface="Times" panose="02020603050405020304" pitchFamily="18" charset="0"/>
              </a:rPr>
            </a:br>
            <a:endParaRPr lang="en-US" sz="3200" b="1" dirty="0">
              <a:solidFill>
                <a:schemeClr val="accent6">
                  <a:lumMod val="75000"/>
                </a:schemeClr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76089" y="4946062"/>
            <a:ext cx="12192000" cy="1665657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Digital India Corporation (DIC)</a:t>
            </a:r>
          </a:p>
          <a:p>
            <a:pPr algn="ctr"/>
            <a:r>
              <a:rPr lang="en-US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Ministry of Electronics and Information Technology</a:t>
            </a:r>
          </a:p>
        </p:txBody>
      </p:sp>
      <p:pic>
        <p:nvPicPr>
          <p:cNvPr id="4" name="image2.jpg">
            <a:extLst>
              <a:ext uri="{FF2B5EF4-FFF2-40B4-BE49-F238E27FC236}">
                <a16:creationId xmlns:a16="http://schemas.microsoft.com/office/drawing/2014/main" xmlns="" id="{13B821F3-8E82-4659-5CD9-9D353696163B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0535838" y="251704"/>
            <a:ext cx="1416006" cy="968071"/>
          </a:xfrm>
          <a:prstGeom prst="rect">
            <a:avLst/>
          </a:prstGeom>
          <a:ln/>
        </p:spPr>
      </p:pic>
      <p:pic>
        <p:nvPicPr>
          <p:cNvPr id="5" name="image1.png">
            <a:extLst>
              <a:ext uri="{FF2B5EF4-FFF2-40B4-BE49-F238E27FC236}">
                <a16:creationId xmlns:a16="http://schemas.microsoft.com/office/drawing/2014/main" xmlns="" id="{19E91AA5-F848-4FE5-3F62-86E4E24A510C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77004" y="273312"/>
            <a:ext cx="1073105" cy="968071"/>
          </a:xfrm>
          <a:prstGeom prst="rect">
            <a:avLst/>
          </a:prstGeom>
          <a:ln/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7C977C0E-A66F-72CA-1C8C-B9C2163EB8EA}"/>
              </a:ext>
            </a:extLst>
          </p:cNvPr>
          <p:cNvSpPr txBox="1">
            <a:spLocks/>
          </p:cNvSpPr>
          <p:nvPr/>
        </p:nvSpPr>
        <p:spPr>
          <a:xfrm>
            <a:off x="3198687" y="3544437"/>
            <a:ext cx="5794624" cy="52153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https://uatncwsafety.digitalindiacorporation.in/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5B4F8DB-60B4-A1B5-06E6-83382E4B1D9F}"/>
              </a:ext>
            </a:extLst>
          </p:cNvPr>
          <p:cNvSpPr txBox="1"/>
          <p:nvPr/>
        </p:nvSpPr>
        <p:spPr>
          <a:xfrm>
            <a:off x="2846511" y="4287765"/>
            <a:ext cx="6146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Contact Email- </a:t>
            </a:r>
            <a:r>
              <a:rPr lang="fi-FI" sz="1800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shilpi.kumar@digitalindia.gov.in</a:t>
            </a:r>
            <a:endParaRPr lang="en-US" sz="1800" b="1" dirty="0">
              <a:solidFill>
                <a:srgbClr val="C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0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E37B8CC-B0D2-2E54-504A-AC6392619D4F}"/>
              </a:ext>
            </a:extLst>
          </p:cNvPr>
          <p:cNvSpPr txBox="1"/>
          <p:nvPr/>
        </p:nvSpPr>
        <p:spPr>
          <a:xfrm flipH="1">
            <a:off x="586555" y="814422"/>
            <a:ext cx="110188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Add Location - </a:t>
            </a:r>
            <a:r>
              <a:rPr lang="en-IN" sz="1600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endParaRPr lang="en-US" sz="1600" b="1" dirty="0">
              <a:solidFill>
                <a:srgbClr val="FF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71F2288-3C9E-8D8E-C874-D36C329FD1EB}"/>
              </a:ext>
            </a:extLst>
          </p:cNvPr>
          <p:cNvSpPr txBox="1"/>
          <p:nvPr/>
        </p:nvSpPr>
        <p:spPr>
          <a:xfrm>
            <a:off x="2047719" y="814422"/>
            <a:ext cx="64155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imes" panose="02020603050405020304" pitchFamily="18" charset="0"/>
                <a:cs typeface="Times" panose="02020603050405020304" pitchFamily="18" charset="0"/>
              </a:rPr>
              <a:t>In this section, we will add a new location, the new location to be surveyed.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349FE64-0AC9-77D9-57E6-95C22D0956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779"/>
          <a:stretch/>
        </p:blipFill>
        <p:spPr>
          <a:xfrm>
            <a:off x="729672" y="1305204"/>
            <a:ext cx="10289309" cy="513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8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09D2807-A974-0A10-1F75-F13AB7168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07" y="1344727"/>
            <a:ext cx="11259127" cy="45451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2AAC5AD-4CF2-F6F0-F5DE-3B0294B6D578}"/>
              </a:ext>
            </a:extLst>
          </p:cNvPr>
          <p:cNvSpPr txBox="1"/>
          <p:nvPr/>
        </p:nvSpPr>
        <p:spPr>
          <a:xfrm>
            <a:off x="499764" y="748145"/>
            <a:ext cx="7720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500" b="1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How to Add User- </a:t>
            </a:r>
            <a:endParaRPr lang="en-US" sz="1500" b="1" dirty="0">
              <a:solidFill>
                <a:srgbClr val="FF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C12840C-0A1E-BBAB-3B18-6294D1879F40}"/>
              </a:ext>
            </a:extLst>
          </p:cNvPr>
          <p:cNvSpPr txBox="1"/>
          <p:nvPr/>
        </p:nvSpPr>
        <p:spPr>
          <a:xfrm>
            <a:off x="2323278" y="748145"/>
            <a:ext cx="316201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Times" panose="02020603050405020304" pitchFamily="18" charset="0"/>
                <a:cs typeface="Times" panose="02020603050405020304" pitchFamily="18" charset="0"/>
              </a:rPr>
              <a:t>In this section, we will add a new user.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1DB623F1-5EB7-A24D-FAB0-BB8353850943}"/>
              </a:ext>
            </a:extLst>
          </p:cNvPr>
          <p:cNvSpPr/>
          <p:nvPr/>
        </p:nvSpPr>
        <p:spPr>
          <a:xfrm>
            <a:off x="729673" y="3429000"/>
            <a:ext cx="1209963" cy="3579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71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219F014-995A-0269-1750-7955C3D981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7" b="12997"/>
          <a:stretch/>
        </p:blipFill>
        <p:spPr>
          <a:xfrm>
            <a:off x="623088" y="1930400"/>
            <a:ext cx="10945823" cy="42579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CD8BA65-3D17-3253-1D2E-2B29C488F375}"/>
              </a:ext>
            </a:extLst>
          </p:cNvPr>
          <p:cNvSpPr txBox="1"/>
          <p:nvPr/>
        </p:nvSpPr>
        <p:spPr>
          <a:xfrm>
            <a:off x="872396" y="997527"/>
            <a:ext cx="38091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imes" panose="02020603050405020304" pitchFamily="18" charset="0"/>
                <a:cs typeface="Times" panose="02020603050405020304" pitchFamily="18" charset="0"/>
              </a:rPr>
              <a:t>Tasks will be assigned to users by this page.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xmlns="" id="{036CE626-AB76-3D6A-CAF6-32833A00CFB0}"/>
              </a:ext>
            </a:extLst>
          </p:cNvPr>
          <p:cNvSpPr/>
          <p:nvPr/>
        </p:nvSpPr>
        <p:spPr>
          <a:xfrm rot="16200000">
            <a:off x="10630986" y="5103162"/>
            <a:ext cx="401918" cy="133927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42D33DC-65E4-2264-A1DE-94AD3FA1938C}"/>
              </a:ext>
            </a:extLst>
          </p:cNvPr>
          <p:cNvSpPr txBox="1"/>
          <p:nvPr/>
        </p:nvSpPr>
        <p:spPr>
          <a:xfrm>
            <a:off x="7444509" y="5334141"/>
            <a:ext cx="47474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On clicking the Assign Now button, the task will be assigned to the user.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xmlns="" id="{A416AA7A-F04A-06BC-6787-5D34CF82F1F2}"/>
              </a:ext>
            </a:extLst>
          </p:cNvPr>
          <p:cNvSpPr/>
          <p:nvPr/>
        </p:nvSpPr>
        <p:spPr>
          <a:xfrm rot="10800000">
            <a:off x="3297381" y="4535055"/>
            <a:ext cx="471055" cy="110836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E007A01-931D-E317-CE37-1ED6035B22E5}"/>
              </a:ext>
            </a:extLst>
          </p:cNvPr>
          <p:cNvSpPr txBox="1"/>
          <p:nvPr/>
        </p:nvSpPr>
        <p:spPr>
          <a:xfrm>
            <a:off x="3768435" y="4401361"/>
            <a:ext cx="570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By clicking on the Add More button, more than one survey task can be assigned to the user at a time.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8180477-F380-9791-4C9D-D1F5A99DA53A}"/>
              </a:ext>
            </a:extLst>
          </p:cNvPr>
          <p:cNvSpPr txBox="1"/>
          <p:nvPr/>
        </p:nvSpPr>
        <p:spPr>
          <a:xfrm>
            <a:off x="623088" y="500360"/>
            <a:ext cx="17350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600" b="1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Task Assignment-</a:t>
            </a:r>
            <a:endParaRPr lang="en-US" sz="1600" b="1" dirty="0">
              <a:solidFill>
                <a:srgbClr val="FF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67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873DE52-B8CA-5531-81B6-A5B396F1D77E}"/>
              </a:ext>
            </a:extLst>
          </p:cNvPr>
          <p:cNvSpPr txBox="1"/>
          <p:nvPr/>
        </p:nvSpPr>
        <p:spPr>
          <a:xfrm>
            <a:off x="471054" y="600364"/>
            <a:ext cx="1124989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500" b="1" strike="noStrike" kern="100" dirty="0">
                <a:solidFill>
                  <a:srgbClr val="C0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Reports</a:t>
            </a:r>
            <a:r>
              <a:rPr lang="en-IN" sz="1500" b="1" kern="100" dirty="0">
                <a:solidFill>
                  <a:srgbClr val="FF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 - </a:t>
            </a:r>
            <a:r>
              <a:rPr lang="en-IN" sz="15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How to see Survey Response Reports and How to Actions in Responses - you can see survey data and survey summary. Also, you actions (Accepted, Rejected, Reverted).</a:t>
            </a:r>
            <a:endParaRPr lang="en-US" sz="1500" kern="100" dirty="0">
              <a:effectLst/>
              <a:latin typeface="Times" panose="02020603050405020304" pitchFamily="18" charset="0"/>
              <a:ea typeface="Calibri" panose="020F0502020204030204" pitchFamily="34" charset="0"/>
              <a:cs typeface="Times" panose="02020603050405020304" pitchFamily="18" charset="0"/>
            </a:endParaRPr>
          </a:p>
          <a:p>
            <a:endParaRPr lang="en-US" sz="15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490BEFC-C972-6A13-E112-7895F4875D09}"/>
              </a:ext>
            </a:extLst>
          </p:cNvPr>
          <p:cNvSpPr txBox="1"/>
          <p:nvPr/>
        </p:nvSpPr>
        <p:spPr>
          <a:xfrm>
            <a:off x="471054" y="1117447"/>
            <a:ext cx="115003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500" b="1" u="none" strike="noStrike" kern="100" dirty="0">
                <a:solidFill>
                  <a:srgbClr val="FF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How to see Survey Response Reports</a:t>
            </a:r>
            <a:endParaRPr lang="en-US" sz="1500" kern="100" dirty="0">
              <a:solidFill>
                <a:srgbClr val="FF0000"/>
              </a:solidFill>
              <a:effectLst/>
              <a:latin typeface="Times" panose="02020603050405020304" pitchFamily="18" charset="0"/>
              <a:ea typeface="Calibri" panose="020F0502020204030204" pitchFamily="34" charset="0"/>
              <a:cs typeface="Times" panose="02020603050405020304" pitchFamily="18" charset="0"/>
            </a:endParaRPr>
          </a:p>
          <a:p>
            <a:r>
              <a:rPr lang="en-IN" sz="1500" b="1" u="none" strike="noStrike" kern="100" dirty="0">
                <a:solidFill>
                  <a:srgbClr val="FF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Survey Data</a:t>
            </a:r>
            <a:r>
              <a:rPr lang="en-IN" sz="1500" b="1" kern="100" dirty="0">
                <a:solidFill>
                  <a:srgbClr val="FF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 - </a:t>
            </a:r>
            <a:r>
              <a:rPr lang="en-IN" sz="15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In the survey data, you can see the answers given by the surveyor and can also accept, reject or revert the survey response based on your decision.</a:t>
            </a:r>
            <a:endParaRPr lang="en-US" sz="1500" kern="100" dirty="0">
              <a:effectLst/>
              <a:latin typeface="Times" panose="02020603050405020304" pitchFamily="18" charset="0"/>
              <a:ea typeface="Calibri" panose="020F0502020204030204" pitchFamily="34" charset="0"/>
              <a:cs typeface="Times" panose="02020603050405020304" pitchFamily="18" charset="0"/>
            </a:endParaRPr>
          </a:p>
          <a:p>
            <a:endParaRPr lang="en-US" sz="15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1FD7645-DB4D-2A5B-D0E2-FB846242C4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515"/>
          <a:stretch/>
        </p:blipFill>
        <p:spPr>
          <a:xfrm>
            <a:off x="220574" y="2336800"/>
            <a:ext cx="11750852" cy="366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7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D0EC02D-3990-D939-5370-984922A15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61" y="1390230"/>
            <a:ext cx="10982037" cy="50853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EAC080F-2B13-EBF4-B542-1AB42DCEE3EC}"/>
              </a:ext>
            </a:extLst>
          </p:cNvPr>
          <p:cNvSpPr txBox="1"/>
          <p:nvPr/>
        </p:nvSpPr>
        <p:spPr>
          <a:xfrm>
            <a:off x="831273" y="498764"/>
            <a:ext cx="637546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Times" panose="02020603050405020304" pitchFamily="18" charset="0"/>
                <a:cs typeface="Times" panose="02020603050405020304" pitchFamily="18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To</a:t>
            </a:r>
            <a:r>
              <a:rPr lang="en-US" sz="1500" dirty="0">
                <a:latin typeface="Times" panose="02020603050405020304" pitchFamily="18" charset="0"/>
                <a:cs typeface="Times" panose="02020603050405020304" pitchFamily="18" charset="0"/>
              </a:rPr>
              <a:t> view survey responses you must select the filters you wish to view </a:t>
            </a:r>
          </a:p>
          <a:p>
            <a:r>
              <a:rPr lang="en-US" sz="1500" dirty="0">
                <a:latin typeface="Times" panose="02020603050405020304" pitchFamily="18" charset="0"/>
                <a:cs typeface="Times" panose="02020603050405020304" pitchFamily="18" charset="0"/>
              </a:rPr>
              <a:t>You can view all survey responses in a single page by clicking on the unique ID.</a:t>
            </a:r>
          </a:p>
        </p:txBody>
      </p:sp>
    </p:spTree>
    <p:extLst>
      <p:ext uri="{BB962C8B-B14F-4D97-AF65-F5344CB8AC3E}">
        <p14:creationId xmlns:p14="http://schemas.microsoft.com/office/powerpoint/2010/main" val="293787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6CD41E1-C2EF-00E3-52BC-BB8B52D76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21720A0-9335-9DCC-F65F-45C4AEC49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8" y="212436"/>
            <a:ext cx="8054111" cy="64030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7F5C765-8931-CE5E-626F-856E57BA2DC8}"/>
              </a:ext>
            </a:extLst>
          </p:cNvPr>
          <p:cNvSpPr txBox="1"/>
          <p:nvPr/>
        </p:nvSpPr>
        <p:spPr>
          <a:xfrm>
            <a:off x="8386619" y="1764146"/>
            <a:ext cx="3574472" cy="143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500" dirty="0">
                <a:latin typeface="Times" panose="02020603050405020304" pitchFamily="18" charset="0"/>
                <a:cs typeface="Times" panose="02020603050405020304" pitchFamily="18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you</a:t>
            </a:r>
            <a:r>
              <a:rPr lang="en-US" sz="1500" dirty="0">
                <a:latin typeface="Times" panose="02020603050405020304" pitchFamily="18" charset="0"/>
                <a:cs typeface="Times" panose="02020603050405020304" pitchFamily="18" charset="0"/>
              </a:rPr>
              <a:t> click on the Unique ID, a page will open in which you will see the responses, from here you have to approve, reject and revert only after checking the data.</a:t>
            </a:r>
          </a:p>
        </p:txBody>
      </p:sp>
    </p:spTree>
    <p:extLst>
      <p:ext uri="{BB962C8B-B14F-4D97-AF65-F5344CB8AC3E}">
        <p14:creationId xmlns:p14="http://schemas.microsoft.com/office/powerpoint/2010/main" val="98612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755AA13-CB78-B3B7-4DB3-6F92911EF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53B26CD-AF99-B18F-5B5C-A60C2001BE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7"/>
          <a:stretch/>
        </p:blipFill>
        <p:spPr>
          <a:xfrm>
            <a:off x="609600" y="1625893"/>
            <a:ext cx="10972800" cy="49071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36429A5-F9A9-5E55-0C9D-090DAD379B97}"/>
              </a:ext>
            </a:extLst>
          </p:cNvPr>
          <p:cNvSpPr txBox="1"/>
          <p:nvPr/>
        </p:nvSpPr>
        <p:spPr>
          <a:xfrm>
            <a:off x="563419" y="766618"/>
            <a:ext cx="111113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Actions in survey responses (Approve, Reject, Revert Back)- </a:t>
            </a:r>
            <a:r>
              <a:rPr lang="en-US" sz="1500" dirty="0">
                <a:latin typeface="Times" panose="02020603050405020304" pitchFamily="18" charset="0"/>
                <a:cs typeface="Times" panose="02020603050405020304" pitchFamily="18" charset="0"/>
              </a:rPr>
              <a:t>In the survey data, you can see the answers given by the surveyor and can also accept, reject or revert the survey response based on your decision.</a:t>
            </a:r>
          </a:p>
        </p:txBody>
      </p:sp>
    </p:spTree>
    <p:extLst>
      <p:ext uri="{BB962C8B-B14F-4D97-AF65-F5344CB8AC3E}">
        <p14:creationId xmlns:p14="http://schemas.microsoft.com/office/powerpoint/2010/main" val="130911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9C5F2FD-3F38-2738-6EB8-11B264156CD3}"/>
              </a:ext>
            </a:extLst>
          </p:cNvPr>
          <p:cNvSpPr txBox="1"/>
          <p:nvPr/>
        </p:nvSpPr>
        <p:spPr>
          <a:xfrm>
            <a:off x="535709" y="267855"/>
            <a:ext cx="11272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600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Analytics-</a:t>
            </a:r>
            <a:r>
              <a:rPr lang="en-IN" sz="1600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endParaRPr lang="en-US" sz="1600" b="1" dirty="0">
              <a:solidFill>
                <a:srgbClr val="C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31DD9BC-BE19-1073-AE64-BE36AB792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27" y="1376825"/>
            <a:ext cx="10908145" cy="51024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B3A035E-5015-767F-94BB-7A02CD8B0B80}"/>
              </a:ext>
            </a:extLst>
          </p:cNvPr>
          <p:cNvSpPr txBox="1"/>
          <p:nvPr/>
        </p:nvSpPr>
        <p:spPr>
          <a:xfrm>
            <a:off x="535709" y="606409"/>
            <a:ext cx="11526982" cy="766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500" b="1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Score Card- </a:t>
            </a:r>
            <a:r>
              <a:rPr lang="en-US" sz="1500" dirty="0">
                <a:latin typeface="Times" panose="02020603050405020304" pitchFamily="18" charset="0"/>
                <a:cs typeface="Times" panose="02020603050405020304" pitchFamily="18" charset="0"/>
              </a:rPr>
              <a:t>The score card of your city will be visible in the score card and on clicking the city the score card of your location will also be visible.</a:t>
            </a:r>
          </a:p>
          <a:p>
            <a:pPr>
              <a:lnSpc>
                <a:spcPct val="150000"/>
              </a:lnSpc>
            </a:pPr>
            <a:r>
              <a:rPr lang="en-US" sz="1500" b="1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Note: </a:t>
            </a:r>
            <a:r>
              <a:rPr lang="en-US" sz="1500" dirty="0">
                <a:latin typeface="Times" panose="02020603050405020304" pitchFamily="18" charset="0"/>
                <a:cs typeface="Times" panose="02020603050405020304" pitchFamily="18" charset="0"/>
              </a:rPr>
              <a:t>The score card is dependent on the responses given by the surveyor.</a:t>
            </a:r>
          </a:p>
        </p:txBody>
      </p:sp>
    </p:spTree>
    <p:extLst>
      <p:ext uri="{BB962C8B-B14F-4D97-AF65-F5344CB8AC3E}">
        <p14:creationId xmlns:p14="http://schemas.microsoft.com/office/powerpoint/2010/main" val="75025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9A7FD35-C545-8A85-D537-FE7619FCA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27" y="1164921"/>
            <a:ext cx="11212945" cy="53054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AD3CCF8-688F-96C8-3620-7B2AD8DADE0D}"/>
              </a:ext>
            </a:extLst>
          </p:cNvPr>
          <p:cNvSpPr txBox="1"/>
          <p:nvPr/>
        </p:nvSpPr>
        <p:spPr>
          <a:xfrm>
            <a:off x="517240" y="535709"/>
            <a:ext cx="7407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imes" panose="02020603050405020304" pitchFamily="18" charset="0"/>
                <a:cs typeface="Times" panose="02020603050405020304" pitchFamily="18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Here</a:t>
            </a:r>
            <a:r>
              <a:rPr lang="en-US" sz="1600" dirty="0">
                <a:latin typeface="Times" panose="02020603050405020304" pitchFamily="18" charset="0"/>
                <a:cs typeface="Times" panose="02020603050405020304" pitchFamily="18" charset="0"/>
              </a:rPr>
              <a:t> you can see the score card of the location in which the survey has been conducted.</a:t>
            </a:r>
          </a:p>
        </p:txBody>
      </p:sp>
    </p:spTree>
    <p:extLst>
      <p:ext uri="{BB962C8B-B14F-4D97-AF65-F5344CB8AC3E}">
        <p14:creationId xmlns:p14="http://schemas.microsoft.com/office/powerpoint/2010/main" val="57856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1CF33F2-E541-6A1E-0079-B3148A4945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750"/>
          <a:stretch/>
        </p:blipFill>
        <p:spPr>
          <a:xfrm>
            <a:off x="595745" y="1396417"/>
            <a:ext cx="11000509" cy="50782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057BEBC-18B3-3B77-68B8-858F99BA325C}"/>
              </a:ext>
            </a:extLst>
          </p:cNvPr>
          <p:cNvSpPr txBox="1"/>
          <p:nvPr/>
        </p:nvSpPr>
        <p:spPr>
          <a:xfrm>
            <a:off x="628073" y="628073"/>
            <a:ext cx="89064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600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Map View- </a:t>
            </a:r>
            <a:r>
              <a:rPr lang="en-US" sz="1600" dirty="0">
                <a:latin typeface="Times" panose="02020603050405020304" pitchFamily="18" charset="0"/>
                <a:cs typeface="Times" panose="02020603050405020304" pitchFamily="18" charset="0"/>
              </a:rPr>
              <a:t>Here you will see hover over the map with a score card where the survey has been conducted.</a:t>
            </a:r>
          </a:p>
        </p:txBody>
      </p:sp>
    </p:spTree>
    <p:extLst>
      <p:ext uri="{BB962C8B-B14F-4D97-AF65-F5344CB8AC3E}">
        <p14:creationId xmlns:p14="http://schemas.microsoft.com/office/powerpoint/2010/main" val="207955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ED76B7-6237-A299-BA94-839169FCC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40509"/>
            <a:ext cx="10515600" cy="75276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IN" sz="1200" b="1" kern="100" dirty="0">
                <a:solidFill>
                  <a:srgbClr val="0070C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IN" sz="1200" b="1" kern="100" dirty="0">
                <a:solidFill>
                  <a:srgbClr val="0070C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IN" sz="1200" b="1" kern="100" dirty="0">
                <a:solidFill>
                  <a:srgbClr val="0070C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IN" sz="1200" b="1" kern="100" dirty="0">
                <a:solidFill>
                  <a:srgbClr val="0070C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1200" b="1" kern="100" dirty="0">
                <a:solidFill>
                  <a:srgbClr val="0070C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IN" sz="1200" b="1" kern="100" dirty="0">
                <a:solidFill>
                  <a:srgbClr val="0070C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IN" sz="1200" b="1" kern="100" dirty="0">
                <a:solidFill>
                  <a:srgbClr val="0070C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IN" sz="1200" b="1" kern="100" dirty="0">
                <a:solidFill>
                  <a:srgbClr val="0070C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IN" sz="1600" b="1" kern="100" dirty="0">
                <a:solidFill>
                  <a:srgbClr val="C0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1. </a:t>
            </a:r>
            <a:r>
              <a:rPr lang="en-IN" sz="1600" b="1" strike="noStrike" kern="100" dirty="0">
                <a:solidFill>
                  <a:srgbClr val="C0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Introduction</a:t>
            </a: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IN" sz="1600" kern="100" dirty="0">
                <a:solidFill>
                  <a:srgbClr val="00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National Commission for Women (NCW) intends to conduct Women's safety </a:t>
            </a:r>
            <a:r>
              <a:rPr lang="en-IN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audits</a:t>
            </a:r>
            <a:r>
              <a:rPr lang="en-IN" sz="1600" kern="100" dirty="0">
                <a:solidFill>
                  <a:srgbClr val="00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 in Indian cities through some selected institution / agency. The objective of the audit is to assess the level of safety experienced by women in public spaces and workspaces in the city based on a sample survey &amp; focused group discussions (FGDs) and to submit a detailed report in this regard. </a:t>
            </a:r>
            <a:r>
              <a:rPr lang="en-IN" sz="1200" kern="100" dirty="0">
                <a:solidFill>
                  <a:srgbClr val="00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IN" sz="1200" kern="100" dirty="0">
                <a:solidFill>
                  <a:srgbClr val="00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IN" sz="1200" kern="100" dirty="0">
                <a:solidFill>
                  <a:srgbClr val="00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IN" sz="1200" kern="100" dirty="0">
                <a:solidFill>
                  <a:srgbClr val="00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IN" sz="1200" kern="100" dirty="0">
                <a:solidFill>
                  <a:srgbClr val="00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IN" sz="1200" kern="100" dirty="0">
                <a:solidFill>
                  <a:srgbClr val="00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IN" sz="1600" b="1" kern="100" dirty="0">
                <a:solidFill>
                  <a:srgbClr val="C00000"/>
                </a:solidFill>
                <a:effectLst/>
                <a:latin typeface="Times" panose="02020603050405020304" pitchFamily="18" charset="0"/>
                <a:ea typeface="Times" panose="02020603050405020304" pitchFamily="18" charset="0"/>
                <a:cs typeface="Times" panose="02020603050405020304" pitchFamily="18" charset="0"/>
              </a:rPr>
              <a:t>2. </a:t>
            </a:r>
            <a:r>
              <a:rPr lang="en-IN" sz="1600" b="1" strike="noStrike" kern="100" dirty="0">
                <a:solidFill>
                  <a:srgbClr val="C00000"/>
                </a:solidFill>
                <a:effectLst/>
                <a:latin typeface="Times" panose="02020603050405020304" pitchFamily="18" charset="0"/>
                <a:ea typeface="Times" panose="02020603050405020304" pitchFamily="18" charset="0"/>
                <a:cs typeface="Times" panose="02020603050405020304" pitchFamily="18" charset="0"/>
              </a:rPr>
              <a:t>Purpose</a:t>
            </a:r>
            <a:r>
              <a:rPr lang="en-IN" sz="1600" b="1" kern="100" dirty="0">
                <a:solidFill>
                  <a:srgbClr val="C00000"/>
                </a:solidFill>
                <a:effectLst/>
                <a:latin typeface="Times" panose="02020603050405020304" pitchFamily="18" charset="0"/>
                <a:ea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IN" sz="1600" b="1" kern="100" dirty="0" smtClean="0">
                <a:solidFill>
                  <a:srgbClr val="C00000"/>
                </a:solidFill>
                <a:effectLst/>
                <a:latin typeface="Times" panose="02020603050405020304" pitchFamily="18" charset="0"/>
                <a:ea typeface="Times" panose="02020603050405020304" pitchFamily="18" charset="0"/>
                <a:cs typeface="Times" panose="02020603050405020304" pitchFamily="18" charset="0"/>
              </a:rPr>
              <a:t/>
            </a:r>
            <a:br>
              <a:rPr lang="en-IN" sz="1600" b="1" kern="100" dirty="0" smtClean="0">
                <a:solidFill>
                  <a:srgbClr val="C00000"/>
                </a:solidFill>
                <a:effectLst/>
                <a:latin typeface="Times" panose="02020603050405020304" pitchFamily="18" charset="0"/>
                <a:ea typeface="Times" panose="02020603050405020304" pitchFamily="18" charset="0"/>
                <a:cs typeface="Times" panose="02020603050405020304" pitchFamily="18" charset="0"/>
              </a:rPr>
            </a:br>
            <a:r>
              <a:rPr lang="en-IN" sz="1600" kern="100" dirty="0"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The goal of the WSAP (Women Safety Audit Platform) is to collect the safety data through mobile phones and to be uploaded into a centralized server and generate score cards for the city.</a:t>
            </a:r>
            <a:r>
              <a:rPr lang="en-US" sz="1600" kern="100" dirty="0"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US" sz="1600" kern="100" dirty="0"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IN" sz="1600" b="1" kern="100" dirty="0">
                <a:solidFill>
                  <a:srgbClr val="0070C0"/>
                </a:solidFill>
                <a:effectLst/>
                <a:latin typeface="Times" panose="02020603050405020304" pitchFamily="18" charset="0"/>
                <a:ea typeface="Times" panose="02020603050405020304" pitchFamily="18" charset="0"/>
                <a:cs typeface="Times" panose="02020603050405020304" pitchFamily="18" charset="0"/>
              </a:rPr>
              <a:t/>
            </a:r>
            <a:br>
              <a:rPr lang="en-IN" sz="1600" b="1" kern="100" dirty="0">
                <a:solidFill>
                  <a:srgbClr val="0070C0"/>
                </a:solidFill>
                <a:effectLst/>
                <a:latin typeface="Times" panose="02020603050405020304" pitchFamily="18" charset="0"/>
                <a:ea typeface="Times" panose="02020603050405020304" pitchFamily="18" charset="0"/>
                <a:cs typeface="Times" panose="02020603050405020304" pitchFamily="18" charset="0"/>
              </a:rPr>
            </a:br>
            <a:r>
              <a:rPr lang="en-IN" sz="12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IN" sz="12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2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US" sz="12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2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US" sz="12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IN" sz="12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 </a:t>
            </a:r>
            <a:r>
              <a:rPr lang="en-US" sz="12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US" sz="12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endParaRPr lang="en-US" sz="12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1751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0068FBA-74F5-AF41-C32A-83D062BDAE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07"/>
          <a:stretch/>
        </p:blipFill>
        <p:spPr>
          <a:xfrm>
            <a:off x="364836" y="1254551"/>
            <a:ext cx="11462327" cy="51554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2E96DCA-180A-B709-17BB-094E8351A8D1}"/>
              </a:ext>
            </a:extLst>
          </p:cNvPr>
          <p:cNvSpPr txBox="1"/>
          <p:nvPr/>
        </p:nvSpPr>
        <p:spPr>
          <a:xfrm>
            <a:off x="364836" y="600364"/>
            <a:ext cx="56225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600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Survey Analytics- </a:t>
            </a:r>
            <a:r>
              <a:rPr lang="en-US" sz="1600" dirty="0">
                <a:latin typeface="Times" panose="02020603050405020304" pitchFamily="18" charset="0"/>
                <a:cs typeface="Times" panose="02020603050405020304" pitchFamily="18" charset="0"/>
              </a:rPr>
              <a:t>Here you can analytics the survey responses</a:t>
            </a:r>
          </a:p>
        </p:txBody>
      </p:sp>
    </p:spTree>
    <p:extLst>
      <p:ext uri="{BB962C8B-B14F-4D97-AF65-F5344CB8AC3E}">
        <p14:creationId xmlns:p14="http://schemas.microsoft.com/office/powerpoint/2010/main" val="65462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BF886AB-061F-2EA8-808F-65297E764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C9BF705-C122-5D02-D29C-A26949A97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92" y="946510"/>
            <a:ext cx="11462327" cy="55984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B9AF22C-CD9B-8567-D3B1-DD211345002D}"/>
              </a:ext>
            </a:extLst>
          </p:cNvPr>
          <p:cNvSpPr txBox="1"/>
          <p:nvPr/>
        </p:nvSpPr>
        <p:spPr>
          <a:xfrm>
            <a:off x="480292" y="517236"/>
            <a:ext cx="2136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Scorecard Analysis-</a:t>
            </a:r>
            <a:endParaRPr lang="en-US" b="1" dirty="0">
              <a:solidFill>
                <a:srgbClr val="C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66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27A880A-04ED-FBB2-0384-7C1AF8C5B9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9271" y="359821"/>
            <a:ext cx="3435929" cy="341242"/>
          </a:xfrm>
        </p:spPr>
        <p:txBody>
          <a:bodyPr>
            <a:noAutofit/>
          </a:bodyPr>
          <a:lstStyle/>
          <a:p>
            <a:r>
              <a:rPr lang="en-IN" sz="1600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How to Login Surveyor through App</a:t>
            </a:r>
            <a:endParaRPr lang="en-US" sz="1600" b="1" dirty="0">
              <a:solidFill>
                <a:srgbClr val="C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endParaRPr lang="en-US" sz="2000" dirty="0">
              <a:solidFill>
                <a:srgbClr val="C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039DBEB-E227-B294-5889-A6E616E7D8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5" b="4916"/>
          <a:stretch/>
        </p:blipFill>
        <p:spPr>
          <a:xfrm>
            <a:off x="1459981" y="1662691"/>
            <a:ext cx="2230506" cy="45817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58CB1CF-B614-37E6-2271-F493F3B52D4F}"/>
              </a:ext>
            </a:extLst>
          </p:cNvPr>
          <p:cNvSpPr txBox="1"/>
          <p:nvPr/>
        </p:nvSpPr>
        <p:spPr>
          <a:xfrm>
            <a:off x="1373911" y="1154171"/>
            <a:ext cx="2402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400" dirty="0">
                <a:solidFill>
                  <a:srgbClr val="C00000"/>
                </a:solidFill>
              </a:rPr>
              <a:t>Login page for surveyor in App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xmlns="" id="{EAB5C431-B45E-F961-D36A-EA10480CE7F4}"/>
              </a:ext>
            </a:extLst>
          </p:cNvPr>
          <p:cNvSpPr/>
          <p:nvPr/>
        </p:nvSpPr>
        <p:spPr>
          <a:xfrm rot="5400000">
            <a:off x="2376845" y="1464304"/>
            <a:ext cx="272088" cy="124687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3C46B55-1B55-F589-6B1F-A9A36A75E6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2" b="5994"/>
          <a:stretch/>
        </p:blipFill>
        <p:spPr>
          <a:xfrm>
            <a:off x="5277848" y="1560945"/>
            <a:ext cx="2367426" cy="468348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3E8C659-191B-D0DA-5C93-2E4B6E7DB270}"/>
              </a:ext>
            </a:extLst>
          </p:cNvPr>
          <p:cNvSpPr txBox="1"/>
          <p:nvPr/>
        </p:nvSpPr>
        <p:spPr>
          <a:xfrm>
            <a:off x="1408800" y="745496"/>
            <a:ext cx="98226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Login through your registered phone number (only Registered by Agency Admin cum PI in the Web Portal)</a:t>
            </a:r>
          </a:p>
        </p:txBody>
      </p:sp>
    </p:spTree>
    <p:extLst>
      <p:ext uri="{BB962C8B-B14F-4D97-AF65-F5344CB8AC3E}">
        <p14:creationId xmlns:p14="http://schemas.microsoft.com/office/powerpoint/2010/main" val="411233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F768863-E599-6CF7-801B-3C90BC7705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1" b="5851"/>
          <a:stretch/>
        </p:blipFill>
        <p:spPr>
          <a:xfrm>
            <a:off x="2003815" y="1274914"/>
            <a:ext cx="2442542" cy="48909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3E25C9B-8C5F-6D1C-5847-8440ADF46B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2" b="6127"/>
          <a:stretch/>
        </p:blipFill>
        <p:spPr>
          <a:xfrm>
            <a:off x="6271014" y="1225340"/>
            <a:ext cx="2530764" cy="49901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DE6AFC0-A774-8039-A2D6-382D3EC94DD5}"/>
              </a:ext>
            </a:extLst>
          </p:cNvPr>
          <p:cNvSpPr txBox="1"/>
          <p:nvPr/>
        </p:nvSpPr>
        <p:spPr>
          <a:xfrm>
            <a:off x="2003815" y="806435"/>
            <a:ext cx="5532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" panose="02020603050405020304" pitchFamily="18" charset="0"/>
                <a:cs typeface="Times" panose="02020603050405020304" pitchFamily="18" charset="0"/>
              </a:rPr>
              <a:t>How to Choose Assigned State and Location-</a:t>
            </a:r>
            <a:endParaRPr lang="en-US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40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29FD4F3D-A3FD-8D96-8E74-C6DE160EFC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6" b="8661"/>
          <a:stretch/>
        </p:blipFill>
        <p:spPr>
          <a:xfrm>
            <a:off x="8777223" y="1822953"/>
            <a:ext cx="2479131" cy="47055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A30DDA4-7262-63EE-41E2-4D7BA32D14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7" b="12189"/>
          <a:stretch/>
        </p:blipFill>
        <p:spPr>
          <a:xfrm>
            <a:off x="4873594" y="1822953"/>
            <a:ext cx="2479130" cy="45408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51E251B-2319-B7D9-11C2-52F0717B61C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1" b="12188"/>
          <a:stretch/>
        </p:blipFill>
        <p:spPr>
          <a:xfrm>
            <a:off x="777251" y="1801253"/>
            <a:ext cx="2431634" cy="45201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AE39F5B-8440-C382-73A2-CC44F59AA27D}"/>
              </a:ext>
            </a:extLst>
          </p:cNvPr>
          <p:cNvSpPr txBox="1"/>
          <p:nvPr/>
        </p:nvSpPr>
        <p:spPr>
          <a:xfrm>
            <a:off x="878744" y="594015"/>
            <a:ext cx="6270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After selecting the Murad Nagar location the survey list will open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683003C-09A6-C718-58DE-46FA32ECDCF9}"/>
              </a:ext>
            </a:extLst>
          </p:cNvPr>
          <p:cNvSpPr txBox="1"/>
          <p:nvPr/>
        </p:nvSpPr>
        <p:spPr>
          <a:xfrm>
            <a:off x="878744" y="1090297"/>
            <a:ext cx="30744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If the new surveyor is logging in for the first time on his mobile, then he will have to download the survey first.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xmlns="" id="{3FC444F9-2D67-3DB5-6C70-39D187F37747}"/>
              </a:ext>
            </a:extLst>
          </p:cNvPr>
          <p:cNvSpPr/>
          <p:nvPr/>
        </p:nvSpPr>
        <p:spPr>
          <a:xfrm rot="10800000">
            <a:off x="3158842" y="3962399"/>
            <a:ext cx="286328" cy="92364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BE4E549-A503-C4F3-715B-D984EDDCBEAA}"/>
              </a:ext>
            </a:extLst>
          </p:cNvPr>
          <p:cNvSpPr txBox="1"/>
          <p:nvPr/>
        </p:nvSpPr>
        <p:spPr>
          <a:xfrm>
            <a:off x="3458716" y="3569954"/>
            <a:ext cx="1260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100" dirty="0">
                <a:solidFill>
                  <a:srgbClr val="C00000"/>
                </a:solidFill>
              </a:rPr>
              <a:t>Click on the download button, the survey will be downloaded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xmlns="" id="{C6756DDD-0402-E2CB-B62A-1C583A86C188}"/>
              </a:ext>
            </a:extLst>
          </p:cNvPr>
          <p:cNvSpPr/>
          <p:nvPr/>
        </p:nvSpPr>
        <p:spPr>
          <a:xfrm rot="10800000">
            <a:off x="7352093" y="3537530"/>
            <a:ext cx="286328" cy="92364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295A20-68A2-2780-CA41-4327E98924B3}"/>
              </a:ext>
            </a:extLst>
          </p:cNvPr>
          <p:cNvSpPr txBox="1"/>
          <p:nvPr/>
        </p:nvSpPr>
        <p:spPr>
          <a:xfrm>
            <a:off x="7045613" y="3106643"/>
            <a:ext cx="14656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Click on the three dots to fill the survey form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xmlns="" id="{060B3B4F-597B-CF7B-5E73-76DDCB587587}"/>
              </a:ext>
            </a:extLst>
          </p:cNvPr>
          <p:cNvSpPr/>
          <p:nvPr/>
        </p:nvSpPr>
        <p:spPr>
          <a:xfrm rot="10800000">
            <a:off x="10016787" y="5878943"/>
            <a:ext cx="286328" cy="92364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E316885-B551-6186-ED6F-7224211D9F19}"/>
              </a:ext>
            </a:extLst>
          </p:cNvPr>
          <p:cNvSpPr txBox="1"/>
          <p:nvPr/>
        </p:nvSpPr>
        <p:spPr>
          <a:xfrm>
            <a:off x="10259371" y="5629563"/>
            <a:ext cx="19939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After clicking on new response, the survey form will open</a:t>
            </a:r>
          </a:p>
        </p:txBody>
      </p:sp>
    </p:spTree>
    <p:extLst>
      <p:ext uri="{BB962C8B-B14F-4D97-AF65-F5344CB8AC3E}">
        <p14:creationId xmlns:p14="http://schemas.microsoft.com/office/powerpoint/2010/main" val="220513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E7C80E5-E7B0-A0B0-E251-BE15A5180A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1" b="6398"/>
          <a:stretch/>
        </p:blipFill>
        <p:spPr>
          <a:xfrm>
            <a:off x="1261488" y="1203621"/>
            <a:ext cx="2577523" cy="51454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717EDDA-BF8B-1BD2-E9B3-7DFDF7C6D4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0" b="5589"/>
          <a:stretch/>
        </p:blipFill>
        <p:spPr>
          <a:xfrm>
            <a:off x="5001710" y="1108685"/>
            <a:ext cx="2512868" cy="50464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7C76687-D69A-E85E-53DA-37756FC362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0" b="5993"/>
          <a:stretch/>
        </p:blipFill>
        <p:spPr>
          <a:xfrm>
            <a:off x="9014285" y="1142529"/>
            <a:ext cx="2497775" cy="49787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188E5C-4438-8B09-49A1-6F0919608829}"/>
              </a:ext>
            </a:extLst>
          </p:cNvPr>
          <p:cNvSpPr txBox="1"/>
          <p:nvPr/>
        </p:nvSpPr>
        <p:spPr>
          <a:xfrm flipH="1">
            <a:off x="1261488" y="464957"/>
            <a:ext cx="25128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After Click on New Response, App requests to access the device location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184FB40-C328-4004-BE4F-91BD23A4D9A6}"/>
              </a:ext>
            </a:extLst>
          </p:cNvPr>
          <p:cNvSpPr txBox="1"/>
          <p:nvPr/>
        </p:nvSpPr>
        <p:spPr>
          <a:xfrm flipH="1">
            <a:off x="5001710" y="540258"/>
            <a:ext cx="2645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If you allow location, this survey form will open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5CF56AF-B82A-4F7F-4B0B-5043A27B84A5}"/>
              </a:ext>
            </a:extLst>
          </p:cNvPr>
          <p:cNvSpPr txBox="1"/>
          <p:nvPr/>
        </p:nvSpPr>
        <p:spPr>
          <a:xfrm>
            <a:off x="8932227" y="505426"/>
            <a:ext cx="2802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On pressing the save button again, the survey will be saved</a:t>
            </a:r>
          </a:p>
        </p:txBody>
      </p:sp>
    </p:spTree>
    <p:extLst>
      <p:ext uri="{BB962C8B-B14F-4D97-AF65-F5344CB8AC3E}">
        <p14:creationId xmlns:p14="http://schemas.microsoft.com/office/powerpoint/2010/main" val="102202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A9DA72B-CBE1-3ABE-FECD-3172F31B35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5993"/>
          <a:stretch/>
        </p:blipFill>
        <p:spPr>
          <a:xfrm>
            <a:off x="852575" y="1644349"/>
            <a:ext cx="2195786" cy="46458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4E1F267-1576-78BE-1EEE-2A471176E8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5" b="6802"/>
          <a:stretch/>
        </p:blipFill>
        <p:spPr>
          <a:xfrm>
            <a:off x="3808914" y="1701810"/>
            <a:ext cx="2328840" cy="46210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1C2ED8-0229-D220-D841-59FCE28392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6" b="5589"/>
          <a:stretch/>
        </p:blipFill>
        <p:spPr>
          <a:xfrm>
            <a:off x="6710016" y="1786608"/>
            <a:ext cx="2255488" cy="45362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4FA6653-832C-929C-D677-0D5A1B206B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9" b="5051"/>
          <a:stretch/>
        </p:blipFill>
        <p:spPr>
          <a:xfrm>
            <a:off x="9403580" y="1447219"/>
            <a:ext cx="2255488" cy="45430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6054866-7651-58C1-F92D-1AE606A4FF10}"/>
              </a:ext>
            </a:extLst>
          </p:cNvPr>
          <p:cNvSpPr txBox="1"/>
          <p:nvPr/>
        </p:nvSpPr>
        <p:spPr>
          <a:xfrm>
            <a:off x="2589328" y="1152231"/>
            <a:ext cx="4502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To send the saved survey to the server, check the checkbox and click the Sync button.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830C11B8-0235-3D1A-B69C-EDDDE3E79425}"/>
              </a:ext>
            </a:extLst>
          </p:cNvPr>
          <p:cNvSpPr/>
          <p:nvPr/>
        </p:nvSpPr>
        <p:spPr>
          <a:xfrm>
            <a:off x="4368798" y="3080328"/>
            <a:ext cx="338071" cy="38792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xmlns="" id="{5E2A1F01-EE98-5603-6E0A-63892FFC434C}"/>
              </a:ext>
            </a:extLst>
          </p:cNvPr>
          <p:cNvSpPr/>
          <p:nvPr/>
        </p:nvSpPr>
        <p:spPr>
          <a:xfrm rot="10800000">
            <a:off x="8638060" y="4802917"/>
            <a:ext cx="110833" cy="230909"/>
          </a:xfrm>
          <a:prstGeom prst="down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C0E7B11-DBA0-A592-5C19-5A194B0A583F}"/>
              </a:ext>
            </a:extLst>
          </p:cNvPr>
          <p:cNvSpPr txBox="1"/>
          <p:nvPr/>
        </p:nvSpPr>
        <p:spPr>
          <a:xfrm>
            <a:off x="7510349" y="5056913"/>
            <a:ext cx="15213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400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Click Right Arrow</a:t>
            </a:r>
            <a:endParaRPr lang="en-US" sz="1400" dirty="0">
              <a:solidFill>
                <a:srgbClr val="C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1F8D8A1-C65E-AC3B-994A-FF7B86D106ED}"/>
              </a:ext>
            </a:extLst>
          </p:cNvPr>
          <p:cNvSpPr txBox="1"/>
          <p:nvPr/>
        </p:nvSpPr>
        <p:spPr>
          <a:xfrm>
            <a:off x="7291611" y="923999"/>
            <a:ext cx="2803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To see the data sent to the server, you have to click on the right arrow.</a:t>
            </a:r>
          </a:p>
        </p:txBody>
      </p:sp>
    </p:spTree>
    <p:extLst>
      <p:ext uri="{BB962C8B-B14F-4D97-AF65-F5344CB8AC3E}">
        <p14:creationId xmlns:p14="http://schemas.microsoft.com/office/powerpoint/2010/main" val="163274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25C8CD9-D7CD-FDA8-F428-57C84F0886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6398"/>
          <a:stretch/>
        </p:blipFill>
        <p:spPr>
          <a:xfrm>
            <a:off x="8106755" y="1805705"/>
            <a:ext cx="2423276" cy="43515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6D60FD8-DBB2-DAF1-BB38-D260D49405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7" b="12189"/>
          <a:stretch/>
        </p:blipFill>
        <p:spPr>
          <a:xfrm>
            <a:off x="1132869" y="1592042"/>
            <a:ext cx="2479130" cy="45408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529437-7636-F58C-032B-D05E121FF9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8" b="11784"/>
          <a:stretch/>
        </p:blipFill>
        <p:spPr>
          <a:xfrm>
            <a:off x="4947483" y="1601128"/>
            <a:ext cx="2479131" cy="45779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5C8F4DD-8692-379D-4B92-2912C3051041}"/>
              </a:ext>
            </a:extLst>
          </p:cNvPr>
          <p:cNvSpPr txBox="1"/>
          <p:nvPr/>
        </p:nvSpPr>
        <p:spPr>
          <a:xfrm>
            <a:off x="995898" y="309542"/>
            <a:ext cx="5232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latin typeface="Times" panose="02020603050405020304" pitchFamily="18" charset="0"/>
                <a:cs typeface="Times" panose="02020603050405020304" pitchFamily="18" charset="0"/>
              </a:rPr>
              <a:t>How to View all survey ( Active and Expired survey) -</a:t>
            </a:r>
            <a:endParaRPr lang="en-US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xmlns="" id="{68C8283A-CDF0-003E-0964-A40A947DA994}"/>
              </a:ext>
            </a:extLst>
          </p:cNvPr>
          <p:cNvSpPr/>
          <p:nvPr/>
        </p:nvSpPr>
        <p:spPr>
          <a:xfrm rot="10800000">
            <a:off x="3565239" y="3343567"/>
            <a:ext cx="286328" cy="92364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86FEF75-EECB-1F50-B4F2-A52F50B13A91}"/>
              </a:ext>
            </a:extLst>
          </p:cNvPr>
          <p:cNvSpPr txBox="1"/>
          <p:nvPr/>
        </p:nvSpPr>
        <p:spPr>
          <a:xfrm>
            <a:off x="3612000" y="2863276"/>
            <a:ext cx="1264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latin typeface="Times" panose="02020603050405020304" pitchFamily="18" charset="0"/>
                <a:cs typeface="Times" panose="02020603050405020304" pitchFamily="18" charset="0"/>
              </a:rPr>
              <a:t>Click on View All button</a:t>
            </a:r>
            <a:endParaRPr lang="en-US" sz="12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xmlns="" id="{37771760-2378-959D-0DC9-C1EF5013050F}"/>
              </a:ext>
            </a:extLst>
          </p:cNvPr>
          <p:cNvSpPr/>
          <p:nvPr/>
        </p:nvSpPr>
        <p:spPr>
          <a:xfrm rot="5400000">
            <a:off x="5417131" y="1768761"/>
            <a:ext cx="286328" cy="92364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D30584-7488-3E51-BCD1-98F501CAE30E}"/>
              </a:ext>
            </a:extLst>
          </p:cNvPr>
          <p:cNvSpPr txBox="1"/>
          <p:nvPr/>
        </p:nvSpPr>
        <p:spPr>
          <a:xfrm>
            <a:off x="4947483" y="1052949"/>
            <a:ext cx="2549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In Active Survey column, </a:t>
            </a:r>
            <a:r>
              <a:rPr lang="en-US" sz="1200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You will be shown the list of currently running surveys.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xmlns="" id="{924D7BBF-B8C7-6B5E-CB07-39A29511AC28}"/>
              </a:ext>
            </a:extLst>
          </p:cNvPr>
          <p:cNvSpPr/>
          <p:nvPr/>
        </p:nvSpPr>
        <p:spPr>
          <a:xfrm rot="5400000">
            <a:off x="9855213" y="1579417"/>
            <a:ext cx="286328" cy="92364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C069AA3-1A14-2943-D043-9B2102457D6B}"/>
              </a:ext>
            </a:extLst>
          </p:cNvPr>
          <p:cNvSpPr txBox="1"/>
          <p:nvPr/>
        </p:nvSpPr>
        <p:spPr>
          <a:xfrm>
            <a:off x="8106755" y="700732"/>
            <a:ext cx="2799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In the Expired column, you'll see expired surveys, and if you haven't synced your saved surveys for some reason, you can sync but not add a new response.</a:t>
            </a:r>
          </a:p>
        </p:txBody>
      </p:sp>
    </p:spTree>
    <p:extLst>
      <p:ext uri="{BB962C8B-B14F-4D97-AF65-F5344CB8AC3E}">
        <p14:creationId xmlns:p14="http://schemas.microsoft.com/office/powerpoint/2010/main" val="139132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D14B79E-EED2-9E53-C1A0-1D47D9CC24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8" b="6532"/>
          <a:stretch/>
        </p:blipFill>
        <p:spPr>
          <a:xfrm>
            <a:off x="877454" y="1324825"/>
            <a:ext cx="2577523" cy="50759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038E919-1FD9-9AD5-32F7-85A8DCFAB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9" b="6666"/>
          <a:stretch/>
        </p:blipFill>
        <p:spPr>
          <a:xfrm>
            <a:off x="4683304" y="1514763"/>
            <a:ext cx="2475456" cy="4867565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xmlns="" id="{819AEFDA-3D94-6FCE-398F-759D9BBCCD5E}"/>
              </a:ext>
            </a:extLst>
          </p:cNvPr>
          <p:cNvSpPr/>
          <p:nvPr/>
        </p:nvSpPr>
        <p:spPr>
          <a:xfrm rot="5400000">
            <a:off x="1343895" y="1325417"/>
            <a:ext cx="286328" cy="92364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6733E08-0DBC-6B01-ACB2-5F2E5E0221C6}"/>
              </a:ext>
            </a:extLst>
          </p:cNvPr>
          <p:cNvSpPr txBox="1"/>
          <p:nvPr/>
        </p:nvSpPr>
        <p:spPr>
          <a:xfrm>
            <a:off x="877454" y="582104"/>
            <a:ext cx="2299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For example, if there are no saved surveys in Police Authority Surveys, you will see blank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23697F34-1791-1952-6EED-0DD48BEEA99D}"/>
              </a:ext>
            </a:extLst>
          </p:cNvPr>
          <p:cNvSpPr/>
          <p:nvPr/>
        </p:nvSpPr>
        <p:spPr>
          <a:xfrm rot="5400000">
            <a:off x="5098479" y="1413165"/>
            <a:ext cx="286328" cy="92364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A8D826C-85F2-CE54-2343-9A868BC3C7DC}"/>
              </a:ext>
            </a:extLst>
          </p:cNvPr>
          <p:cNvSpPr txBox="1"/>
          <p:nvPr/>
        </p:nvSpPr>
        <p:spPr>
          <a:xfrm>
            <a:off x="4642367" y="582104"/>
            <a:ext cx="2907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And there is save survey in transport department, it will look like this, you can sync it by clicking on the checkbox here.</a:t>
            </a:r>
          </a:p>
        </p:txBody>
      </p:sp>
    </p:spTree>
    <p:extLst>
      <p:ext uri="{BB962C8B-B14F-4D97-AF65-F5344CB8AC3E}">
        <p14:creationId xmlns:p14="http://schemas.microsoft.com/office/powerpoint/2010/main" val="129873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ED27D46-A299-1152-73CD-8203E99F21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7" b="5858"/>
          <a:stretch/>
        </p:blipFill>
        <p:spPr>
          <a:xfrm>
            <a:off x="369455" y="1337264"/>
            <a:ext cx="2540579" cy="49804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36D365A-2A17-DEBA-637D-8115B058B1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7" b="6128"/>
          <a:stretch/>
        </p:blipFill>
        <p:spPr>
          <a:xfrm>
            <a:off x="3168707" y="1178017"/>
            <a:ext cx="2613832" cy="51396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6D3ACAF-5613-4D08-0550-986ABC779A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8" b="6532"/>
          <a:stretch/>
        </p:blipFill>
        <p:spPr>
          <a:xfrm>
            <a:off x="6004265" y="1192934"/>
            <a:ext cx="2613832" cy="51318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A3E6A86-8986-2FC4-4E49-88A4AEEF7D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9" b="6262"/>
          <a:stretch/>
        </p:blipFill>
        <p:spPr>
          <a:xfrm>
            <a:off x="9070742" y="1154545"/>
            <a:ext cx="2613833" cy="51631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8B07419-CFAF-891B-C881-8CE9FE046B82}"/>
              </a:ext>
            </a:extLst>
          </p:cNvPr>
          <p:cNvSpPr txBox="1"/>
          <p:nvPr/>
        </p:nvSpPr>
        <p:spPr>
          <a:xfrm>
            <a:off x="369455" y="533232"/>
            <a:ext cx="11084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Reverted Survey- </a:t>
            </a:r>
            <a:r>
              <a:rPr lang="en-US" sz="1200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In the Reverted column, you will see surveys that have been returned to you by the agency admin (Principal Investigator) or data supervisor to correct the survey.</a:t>
            </a:r>
          </a:p>
          <a:p>
            <a:r>
              <a:rPr lang="en-US" sz="1200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Note: The process of reverse survey can be edited online only.</a:t>
            </a:r>
          </a:p>
        </p:txBody>
      </p:sp>
    </p:spTree>
    <p:extLst>
      <p:ext uri="{BB962C8B-B14F-4D97-AF65-F5344CB8AC3E}">
        <p14:creationId xmlns:p14="http://schemas.microsoft.com/office/powerpoint/2010/main" val="415762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AB32E0-57E1-EF4A-52E2-7A69ED692DE0}"/>
              </a:ext>
            </a:extLst>
          </p:cNvPr>
          <p:cNvSpPr txBox="1"/>
          <p:nvPr/>
        </p:nvSpPr>
        <p:spPr>
          <a:xfrm>
            <a:off x="757382" y="665018"/>
            <a:ext cx="1104669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600" b="1" strike="noStrike" kern="100" dirty="0">
                <a:solidFill>
                  <a:srgbClr val="C00000"/>
                </a:solidFill>
                <a:effectLst/>
                <a:latin typeface="Times" panose="02020603050405020304" pitchFamily="18" charset="0"/>
                <a:ea typeface="Times" panose="02020603050405020304" pitchFamily="18" charset="0"/>
                <a:cs typeface="Times" panose="02020603050405020304" pitchFamily="18" charset="0"/>
              </a:rPr>
              <a:t>Product Features</a:t>
            </a:r>
          </a:p>
          <a:p>
            <a:pPr>
              <a:lnSpc>
                <a:spcPct val="150000"/>
              </a:lnSpc>
            </a:pP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IN" sz="1600" kern="100" dirty="0" smtClean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Web </a:t>
            </a:r>
            <a:r>
              <a:rPr lang="en-IN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Portal Feature includes fully functional backend which includes interactive preview of dashboards, management of all modules, city Score card based on survey data.</a:t>
            </a: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Agency </a:t>
            </a:r>
            <a:r>
              <a:rPr lang="en-IN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Web Portal is used for all administration related activity of the audit survey. Admin portal will be handling all the modules of the project. The main modules are</a:t>
            </a: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600" kern="100" dirty="0"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    - </a:t>
            </a:r>
            <a:r>
              <a:rPr lang="en-IN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Manage Users and their roles</a:t>
            </a: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    - </a:t>
            </a:r>
            <a:r>
              <a:rPr lang="en-IN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Survey management  </a:t>
            </a: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    - </a:t>
            </a:r>
            <a:r>
              <a:rPr lang="en-IN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Reports</a:t>
            </a: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    - </a:t>
            </a:r>
            <a:r>
              <a:rPr lang="en-IN" sz="1600" kern="100" dirty="0" smtClean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Analytics</a:t>
            </a:r>
          </a:p>
          <a:p>
            <a:pPr>
              <a:lnSpc>
                <a:spcPct val="150000"/>
              </a:lnSpc>
            </a:pPr>
            <a:r>
              <a:rPr lang="en-IN" sz="1600" b="1" kern="100" dirty="0">
                <a:solidFill>
                  <a:srgbClr val="C00000"/>
                </a:solidFill>
                <a:latin typeface="Times" panose="02020603050405020304" pitchFamily="18" charset="0"/>
                <a:ea typeface="Times" panose="02020603050405020304" pitchFamily="18" charset="0"/>
                <a:cs typeface="Times" panose="02020603050405020304" pitchFamily="18" charset="0"/>
              </a:rPr>
              <a:t>Product Perspective</a:t>
            </a:r>
            <a:r>
              <a:rPr lang="en-US" sz="1200" kern="100" dirty="0"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US" sz="1200" kern="100" dirty="0"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IN" sz="1600" kern="100" dirty="0"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Mobile App – Surveyor Registration / Login – Perform Survey – Data Collection offline/online – Send to Server</a:t>
            </a:r>
            <a:r>
              <a:rPr lang="en-US" sz="1600" kern="100" dirty="0"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US" sz="1600" kern="100" dirty="0"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IN" sz="1600" kern="100" dirty="0"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Web Portal Backend – Registration/login of Different level of users – Pre survey data upload- Audit Data – Scoring Mechanism – Reports - Statistics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211882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3547DF8-4EDD-4B7D-D701-C9475D4184F0}"/>
              </a:ext>
            </a:extLst>
          </p:cNvPr>
          <p:cNvSpPr txBox="1"/>
          <p:nvPr/>
        </p:nvSpPr>
        <p:spPr>
          <a:xfrm>
            <a:off x="1708725" y="1969912"/>
            <a:ext cx="852938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3800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Thank You</a:t>
            </a:r>
            <a:endParaRPr lang="en-US" sz="13800" b="1" dirty="0">
              <a:solidFill>
                <a:srgbClr val="C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97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DAFAEF-C569-2F65-044E-83BF42D3A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2434"/>
            <a:ext cx="10515600" cy="5176693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1600" b="1" u="none" strike="noStrike" kern="100" dirty="0">
                <a:solidFill>
                  <a:srgbClr val="C0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Perform Surveys</a:t>
            </a: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/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Public Space II</a:t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Work Place II</a:t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Municipal Corporation II</a:t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Police Authorities II</a:t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Transport Department II</a:t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Focused Group Discussion II</a:t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Observation Checklist – Public Space II</a:t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Observation Checklist – Workplace II</a:t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 </a:t>
            </a:r>
            <a:br>
              <a:rPr lang="en-US" sz="1600" kern="1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81232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BCBE69-D688-7B9B-BD8B-C3EC322A7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728" y="328180"/>
            <a:ext cx="10515600" cy="964911"/>
          </a:xfrm>
        </p:spPr>
        <p:txBody>
          <a:bodyPr>
            <a:normAutofit/>
          </a:bodyPr>
          <a:lstStyle/>
          <a:p>
            <a:r>
              <a:rPr lang="en-I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 the Platform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0545B372-A4D4-6275-086C-7B8E5E58536B}"/>
              </a:ext>
            </a:extLst>
          </p:cNvPr>
          <p:cNvSpPr txBox="1">
            <a:spLocks/>
          </p:cNvSpPr>
          <p:nvPr/>
        </p:nvSpPr>
        <p:spPr>
          <a:xfrm>
            <a:off x="838200" y="328180"/>
            <a:ext cx="11095182" cy="6283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lvl="1" algn="l">
              <a:lnSpc>
                <a:spcPct val="150000"/>
              </a:lnSpc>
              <a:tabLst>
                <a:tab pos="6126480" algn="r"/>
              </a:tabLst>
            </a:pPr>
            <a:endParaRPr lang="en-US" b="1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457200" lvl="1" algn="l">
              <a:lnSpc>
                <a:spcPct val="150000"/>
              </a:lnSpc>
              <a:tabLst>
                <a:tab pos="6126480" algn="r"/>
              </a:tabLst>
            </a:pPr>
            <a:endParaRPr lang="en-US" b="1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457200" lvl="1" algn="l">
              <a:lnSpc>
                <a:spcPct val="150000"/>
              </a:lnSpc>
              <a:tabLst>
                <a:tab pos="6126480" algn="r"/>
              </a:tabLst>
            </a:pPr>
            <a:r>
              <a:rPr lang="en-US" b="1" kern="0" dirty="0">
                <a:solidFill>
                  <a:srgbClr val="C0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Web Application</a:t>
            </a:r>
          </a:p>
          <a:p>
            <a:pPr marL="457200" lvl="1" algn="l">
              <a:lnSpc>
                <a:spcPct val="150000"/>
              </a:lnSpc>
              <a:tabLst>
                <a:tab pos="6126480" algn="r"/>
              </a:tabLst>
            </a:pPr>
            <a:endParaRPr lang="en-US" b="1" kern="0" dirty="0">
              <a:solidFill>
                <a:srgbClr val="C00000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6126480" algn="r"/>
              </a:tabLst>
            </a:pPr>
            <a:r>
              <a:rPr lang="en-US" b="1" kern="0" dirty="0">
                <a:solidFill>
                  <a:srgbClr val="C0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Users: </a:t>
            </a: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The web application is available for two types of user </a:t>
            </a:r>
          </a:p>
          <a:p>
            <a:pPr marL="457200" lvl="1" algn="l">
              <a:lnSpc>
                <a:spcPct val="150000"/>
              </a:lnSpc>
              <a:tabLst>
                <a:tab pos="6126480" algn="r"/>
              </a:tabLst>
            </a:pP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    Super Admin</a:t>
            </a:r>
          </a:p>
          <a:p>
            <a:pPr marL="457200" lvl="1" algn="l">
              <a:lnSpc>
                <a:spcPct val="150000"/>
              </a:lnSpc>
              <a:tabLst>
                <a:tab pos="6126480" algn="r"/>
              </a:tabLst>
            </a:pP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b="1" kern="0" dirty="0">
                <a:solidFill>
                  <a:srgbClr val="C0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Agency Admin</a:t>
            </a:r>
            <a:endParaRPr lang="en-US" b="1" kern="0" dirty="0">
              <a:solidFill>
                <a:srgbClr val="C00000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457200" lvl="1" algn="l">
              <a:tabLst>
                <a:tab pos="6126480" algn="r"/>
              </a:tabLst>
            </a:pPr>
            <a:endParaRPr lang="en-US" b="1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457200" lvl="1" algn="l">
              <a:tabLst>
                <a:tab pos="6126480" algn="r"/>
              </a:tabLst>
            </a:pPr>
            <a:endParaRPr lang="en-US" b="1" kern="0" dirty="0">
              <a:solidFill>
                <a:sysClr val="windowText" lastClr="000000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200000"/>
              </a:lnSpc>
              <a:tabLst>
                <a:tab pos="6126480" algn="r"/>
              </a:tabLst>
            </a:pPr>
            <a:r>
              <a:rPr lang="en-US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Mobile Application:</a:t>
            </a:r>
            <a:endParaRPr lang="en-US" b="1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  <a:tabLst>
                <a:tab pos="6126480" algn="r"/>
              </a:tabLst>
            </a:pPr>
            <a:r>
              <a:rPr lang="en-US" b="1" kern="0" dirty="0">
                <a:solidFill>
                  <a:srgbClr val="C0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User:</a:t>
            </a:r>
            <a:r>
              <a:rPr lang="en-US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The mobile application is available for Surveyor</a:t>
            </a:r>
            <a:r>
              <a:rPr lang="en-US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</a:br>
            <a:r>
              <a:rPr lang="en-US" kern="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502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AD26A9F-4AAE-77B0-A7B7-DD200E845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592" y="9236"/>
            <a:ext cx="772092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EA53BC3-FE86-A602-EF72-0AA8B3073294}"/>
              </a:ext>
            </a:extLst>
          </p:cNvPr>
          <p:cNvSpPr txBox="1"/>
          <p:nvPr/>
        </p:nvSpPr>
        <p:spPr>
          <a:xfrm>
            <a:off x="544945" y="1791854"/>
            <a:ext cx="4842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>
                <a:latin typeface="Times" panose="02020603050405020304" pitchFamily="18" charset="0"/>
                <a:cs typeface="Times" panose="02020603050405020304" pitchFamily="18" charset="0"/>
              </a:rPr>
              <a:t>Flow Chart for Working Steps</a:t>
            </a:r>
            <a:endParaRPr lang="en-US" sz="28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38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2C6B9D-FFAD-7F2E-6030-AD348C7D0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144" y="457490"/>
            <a:ext cx="9070109" cy="2396546"/>
          </a:xfrm>
        </p:spPr>
        <p:txBody>
          <a:bodyPr>
            <a:normAutofit/>
          </a:bodyPr>
          <a:lstStyle/>
          <a:p>
            <a:r>
              <a:rPr lang="en-IN" sz="2000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Process Flow for Agency Admin</a:t>
            </a:r>
            <a:endParaRPr lang="en-US" sz="2800" dirty="0">
              <a:solidFill>
                <a:srgbClr val="C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F9A2907-767D-E8E8-D2F4-5B1734120384}"/>
              </a:ext>
            </a:extLst>
          </p:cNvPr>
          <p:cNvSpPr txBox="1"/>
          <p:nvPr/>
        </p:nvSpPr>
        <p:spPr>
          <a:xfrm>
            <a:off x="1764144" y="2441107"/>
            <a:ext cx="84512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latin typeface="Times" panose="02020603050405020304" pitchFamily="18" charset="0"/>
                <a:cs typeface="Times" panose="02020603050405020304" pitchFamily="18" charset="0"/>
              </a:rPr>
              <a:t>Login into web portal -&gt; </a:t>
            </a:r>
            <a:r>
              <a:rPr lang="en-IN" b="1" dirty="0">
                <a:latin typeface="Times" panose="02020603050405020304" pitchFamily="18" charset="0"/>
                <a:cs typeface="Times" panose="02020603050405020304" pitchFamily="18" charset="0"/>
              </a:rPr>
              <a:t>https://uatncwsafety.digitalindiacorporation.in/</a:t>
            </a:r>
            <a:r>
              <a:rPr lang="en-IN" sz="2000" dirty="0">
                <a:latin typeface="Times" panose="02020603050405020304" pitchFamily="18" charset="0"/>
                <a:cs typeface="Times" panose="02020603050405020304" pitchFamily="18" charset="0"/>
              </a:rPr>
              <a:t/>
            </a:r>
            <a:br>
              <a:rPr lang="en-IN" sz="2000" dirty="0">
                <a:latin typeface="Times" panose="02020603050405020304" pitchFamily="18" charset="0"/>
                <a:cs typeface="Times" panose="02020603050405020304" pitchFamily="18" charset="0"/>
              </a:rPr>
            </a:br>
            <a:endParaRPr lang="en-US" sz="20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01B101C-395B-2ACE-1831-4A4A46582642}"/>
              </a:ext>
            </a:extLst>
          </p:cNvPr>
          <p:cNvSpPr txBox="1"/>
          <p:nvPr/>
        </p:nvSpPr>
        <p:spPr>
          <a:xfrm>
            <a:off x="1764144" y="3011055"/>
            <a:ext cx="3260438" cy="388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Times" panose="02020603050405020304" pitchFamily="18" charset="0"/>
                <a:cs typeface="Times" panose="02020603050405020304" pitchFamily="18" charset="0"/>
                <a:hlinkClick r:id="rId3" action="ppaction://hlinksldjump"/>
              </a:rPr>
              <a:t>Add Location</a:t>
            </a:r>
            <a:endParaRPr lang="en-IN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Times" panose="02020603050405020304" pitchFamily="18" charset="0"/>
                <a:cs typeface="Times" panose="02020603050405020304" pitchFamily="18" charset="0"/>
                <a:hlinkClick r:id="rId4" action="ppaction://hlinksldjump"/>
              </a:rPr>
              <a:t>Add User</a:t>
            </a:r>
            <a:endParaRPr lang="en-IN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Times" panose="02020603050405020304" pitchFamily="18" charset="0"/>
                <a:cs typeface="Times" panose="02020603050405020304" pitchFamily="18" charset="0"/>
                <a:hlinkClick r:id="rId5" action="ppaction://hlinksldjump"/>
              </a:rPr>
              <a:t>Task Assignment</a:t>
            </a:r>
            <a:endParaRPr lang="en-IN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Times" panose="02020603050405020304" pitchFamily="18" charset="0"/>
                <a:cs typeface="Times" panose="02020603050405020304" pitchFamily="18" charset="0"/>
                <a:hlinkClick r:id="rId6" action="ppaction://hlinksldjump"/>
              </a:rPr>
              <a:t>Report</a:t>
            </a:r>
            <a:endParaRPr lang="en-IN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Times" panose="02020603050405020304" pitchFamily="18" charset="0"/>
                <a:cs typeface="Times" panose="02020603050405020304" pitchFamily="18" charset="0"/>
                <a:hlinkClick r:id="rId7" action="ppaction://hlinksldjump"/>
              </a:rPr>
              <a:t>Analytics</a:t>
            </a:r>
            <a:r>
              <a:rPr lang="en-IN" dirty="0">
                <a:latin typeface="Times" panose="02020603050405020304" pitchFamily="18" charset="0"/>
                <a:cs typeface="Times" panose="02020603050405020304" pitchFamily="18" charset="0"/>
              </a:rPr>
              <a:t/>
            </a:r>
            <a:br>
              <a:rPr lang="en-IN" dirty="0">
                <a:latin typeface="Times" panose="02020603050405020304" pitchFamily="18" charset="0"/>
                <a:cs typeface="Times" panose="02020603050405020304" pitchFamily="18" charset="0"/>
              </a:rPr>
            </a:br>
            <a:r>
              <a:rPr lang="en-IN" dirty="0">
                <a:latin typeface="Times" panose="02020603050405020304" pitchFamily="18" charset="0"/>
                <a:cs typeface="Times" panose="02020603050405020304" pitchFamily="18" charset="0"/>
              </a:rPr>
              <a:t/>
            </a:r>
            <a:br>
              <a:rPr lang="en-IN" dirty="0">
                <a:latin typeface="Times" panose="02020603050405020304" pitchFamily="18" charset="0"/>
                <a:cs typeface="Times" panose="02020603050405020304" pitchFamily="18" charset="0"/>
              </a:rPr>
            </a:br>
            <a:endParaRPr lang="en-US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70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DBE2B61-E60F-1C80-CFD6-68F6B40D1CF8}"/>
              </a:ext>
            </a:extLst>
          </p:cNvPr>
          <p:cNvSpPr txBox="1"/>
          <p:nvPr/>
        </p:nvSpPr>
        <p:spPr>
          <a:xfrm>
            <a:off x="562708" y="807027"/>
            <a:ext cx="111859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500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Login Page for Agency Admin – </a:t>
            </a:r>
            <a:r>
              <a:rPr lang="en-US" sz="1500" dirty="0">
                <a:latin typeface="Times" panose="02020603050405020304" pitchFamily="18" charset="0"/>
                <a:cs typeface="Times" panose="02020603050405020304" pitchFamily="18" charset="0"/>
              </a:rPr>
              <a:t>The login credentials of the agencies will be shared by the Super Admin through email.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4AC4FB7-F9C3-63FD-D004-E98F46A6BA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52"/>
          <a:stretch/>
        </p:blipFill>
        <p:spPr>
          <a:xfrm>
            <a:off x="1112626" y="1228708"/>
            <a:ext cx="10086109" cy="508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23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226FCA3-C150-0CB0-9729-FCDC05B89EE2}"/>
              </a:ext>
            </a:extLst>
          </p:cNvPr>
          <p:cNvSpPr txBox="1"/>
          <p:nvPr/>
        </p:nvSpPr>
        <p:spPr>
          <a:xfrm>
            <a:off x="671585" y="650100"/>
            <a:ext cx="111324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500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Dashboard for Agency Admin - </a:t>
            </a:r>
            <a:r>
              <a:rPr lang="en-US" sz="1500" dirty="0">
                <a:latin typeface="Times" panose="02020603050405020304" pitchFamily="18" charset="0"/>
                <a:cs typeface="Times" panose="02020603050405020304" pitchFamily="18" charset="0"/>
              </a:rPr>
              <a:t>Agency admin will be manage and monitoring all activities for user like Surveyor, Supervisors and Observer.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0A73B19-A283-FC61-6CAB-D6CAFB064C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6"/>
          <a:stretch/>
        </p:blipFill>
        <p:spPr>
          <a:xfrm>
            <a:off x="784356" y="1117962"/>
            <a:ext cx="10668735" cy="546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40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1581</TotalTime>
  <Words>837</Words>
  <Application>Microsoft Office PowerPoint</Application>
  <PresentationFormat>Widescreen</PresentationFormat>
  <Paragraphs>78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</vt:lpstr>
      <vt:lpstr>Times New Roman</vt:lpstr>
      <vt:lpstr>Office Theme</vt:lpstr>
      <vt:lpstr>NCW Women Safety Audit Platform   </vt:lpstr>
      <vt:lpstr>     1. Introduction National Commission for Women (NCW) intends to conduct Women's safety audits in Indian cities through some selected institution / agency. The objective of the audit is to assess the level of safety experienced by women in public spaces and workspaces in the city based on a sample survey &amp; focused group discussions (FGDs) and to submit a detailed report in this regard.    2. Purpose  The goal of the WSAP (Women Safety Audit Platform) is to collect the safety data through mobile phones and to be uploaded into a centralized server and generate score cards for the city.       </vt:lpstr>
      <vt:lpstr>PowerPoint Presentation</vt:lpstr>
      <vt:lpstr>Perform Surveys Public Space II Work Place II Municipal Corporation II Police Authorities II Transport Department II Focused Group Discussion II Observation Checklist – Public Space II Observation Checklist – Workplace II   </vt:lpstr>
      <vt:lpstr>About the Platform</vt:lpstr>
      <vt:lpstr>PowerPoint Presentation</vt:lpstr>
      <vt:lpstr>Process Flow for Agency Admin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admin</cp:lastModifiedBy>
  <cp:revision>843</cp:revision>
  <dcterms:created xsi:type="dcterms:W3CDTF">2023-04-11T00:18:32Z</dcterms:created>
  <dcterms:modified xsi:type="dcterms:W3CDTF">2024-02-21T05:12:11Z</dcterms:modified>
</cp:coreProperties>
</file>