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84" r:id="rId2"/>
    <p:sldId id="281" r:id="rId3"/>
    <p:sldId id="282" r:id="rId4"/>
    <p:sldId id="256" r:id="rId5"/>
    <p:sldId id="283" r:id="rId6"/>
    <p:sldId id="261" r:id="rId7"/>
    <p:sldId id="285" r:id="rId8"/>
    <p:sldId id="286" r:id="rId9"/>
    <p:sldId id="287" r:id="rId10"/>
    <p:sldId id="288" r:id="rId11"/>
    <p:sldId id="289" r:id="rId12"/>
    <p:sldId id="290" r:id="rId13"/>
    <p:sldId id="291" r:id="rId14"/>
    <p:sldId id="292" r:id="rId15"/>
    <p:sldId id="263" r:id="rId16"/>
    <p:sldId id="264" r:id="rId17"/>
    <p:sldId id="270" r:id="rId18"/>
    <p:sldId id="293" r:id="rId19"/>
    <p:sldId id="294" r:id="rId20"/>
    <p:sldId id="271" r:id="rId21"/>
    <p:sldId id="295" r:id="rId22"/>
    <p:sldId id="296" r:id="rId23"/>
    <p:sldId id="2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7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77675BE-F6F4-421A-9FE4-2CA10B2B2134}" type="datetimeFigureOut">
              <a:rPr lang="en-IN" smtClean="0"/>
              <a:t>28-01-2025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DF0EED-E30B-4A1C-A8E9-79C0D61B9383}" type="slidenum">
              <a:rPr lang="en-IN" smtClean="0"/>
              <a:t>‹#›</a:t>
            </a:fld>
            <a:endParaRPr lang="en-IN"/>
          </a:p>
        </p:txBody>
      </p:sp>
    </p:spTree>
    <p:extLst>
      <p:ext uri="{BB962C8B-B14F-4D97-AF65-F5344CB8AC3E}">
        <p14:creationId xmlns:p14="http://schemas.microsoft.com/office/powerpoint/2010/main" val="1386492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77675BE-F6F4-421A-9FE4-2CA10B2B2134}" type="datetimeFigureOut">
              <a:rPr lang="en-IN" smtClean="0"/>
              <a:t>28-01-2025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DF0EED-E30B-4A1C-A8E9-79C0D61B9383}" type="slidenum">
              <a:rPr lang="en-IN" smtClean="0"/>
              <a:t>‹#›</a:t>
            </a:fld>
            <a:endParaRPr lang="en-IN"/>
          </a:p>
        </p:txBody>
      </p:sp>
    </p:spTree>
    <p:extLst>
      <p:ext uri="{BB962C8B-B14F-4D97-AF65-F5344CB8AC3E}">
        <p14:creationId xmlns:p14="http://schemas.microsoft.com/office/powerpoint/2010/main" val="140331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77675BE-F6F4-421A-9FE4-2CA10B2B2134}" type="datetimeFigureOut">
              <a:rPr lang="en-IN" smtClean="0"/>
              <a:t>28-01-2025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DF0EED-E30B-4A1C-A8E9-79C0D61B9383}" type="slidenum">
              <a:rPr lang="en-IN" smtClean="0"/>
              <a:t>‹#›</a:t>
            </a:fld>
            <a:endParaRPr lang="en-IN"/>
          </a:p>
        </p:txBody>
      </p:sp>
    </p:spTree>
    <p:extLst>
      <p:ext uri="{BB962C8B-B14F-4D97-AF65-F5344CB8AC3E}">
        <p14:creationId xmlns:p14="http://schemas.microsoft.com/office/powerpoint/2010/main" val="1372844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77675BE-F6F4-421A-9FE4-2CA10B2B2134}" type="datetimeFigureOut">
              <a:rPr lang="en-IN" smtClean="0"/>
              <a:t>28-01-2025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DF0EED-E30B-4A1C-A8E9-79C0D61B9383}" type="slidenum">
              <a:rPr lang="en-IN" smtClean="0"/>
              <a:t>‹#›</a:t>
            </a:fld>
            <a:endParaRPr lang="en-IN"/>
          </a:p>
        </p:txBody>
      </p:sp>
    </p:spTree>
    <p:extLst>
      <p:ext uri="{BB962C8B-B14F-4D97-AF65-F5344CB8AC3E}">
        <p14:creationId xmlns:p14="http://schemas.microsoft.com/office/powerpoint/2010/main" val="99011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675BE-F6F4-421A-9FE4-2CA10B2B2134}" type="datetimeFigureOut">
              <a:rPr lang="en-IN" smtClean="0"/>
              <a:t>28-01-2025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DF0EED-E30B-4A1C-A8E9-79C0D61B9383}" type="slidenum">
              <a:rPr lang="en-IN" smtClean="0"/>
              <a:t>‹#›</a:t>
            </a:fld>
            <a:endParaRPr lang="en-IN"/>
          </a:p>
        </p:txBody>
      </p:sp>
    </p:spTree>
    <p:extLst>
      <p:ext uri="{BB962C8B-B14F-4D97-AF65-F5344CB8AC3E}">
        <p14:creationId xmlns:p14="http://schemas.microsoft.com/office/powerpoint/2010/main" val="748327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77675BE-F6F4-421A-9FE4-2CA10B2B2134}" type="datetimeFigureOut">
              <a:rPr lang="en-IN" smtClean="0"/>
              <a:t>28-01-2025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DF0EED-E30B-4A1C-A8E9-79C0D61B9383}" type="slidenum">
              <a:rPr lang="en-IN" smtClean="0"/>
              <a:t>‹#›</a:t>
            </a:fld>
            <a:endParaRPr lang="en-IN"/>
          </a:p>
        </p:txBody>
      </p:sp>
    </p:spTree>
    <p:extLst>
      <p:ext uri="{BB962C8B-B14F-4D97-AF65-F5344CB8AC3E}">
        <p14:creationId xmlns:p14="http://schemas.microsoft.com/office/powerpoint/2010/main" val="191443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77675BE-F6F4-421A-9FE4-2CA10B2B2134}" type="datetimeFigureOut">
              <a:rPr lang="en-IN" smtClean="0"/>
              <a:t>28-01-2025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DDF0EED-E30B-4A1C-A8E9-79C0D61B9383}" type="slidenum">
              <a:rPr lang="en-IN" smtClean="0"/>
              <a:t>‹#›</a:t>
            </a:fld>
            <a:endParaRPr lang="en-IN"/>
          </a:p>
        </p:txBody>
      </p:sp>
    </p:spTree>
    <p:extLst>
      <p:ext uri="{BB962C8B-B14F-4D97-AF65-F5344CB8AC3E}">
        <p14:creationId xmlns:p14="http://schemas.microsoft.com/office/powerpoint/2010/main" val="361717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77675BE-F6F4-421A-9FE4-2CA10B2B2134}" type="datetimeFigureOut">
              <a:rPr lang="en-IN" smtClean="0"/>
              <a:t>28-01-2025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DDF0EED-E30B-4A1C-A8E9-79C0D61B9383}" type="slidenum">
              <a:rPr lang="en-IN" smtClean="0"/>
              <a:t>‹#›</a:t>
            </a:fld>
            <a:endParaRPr lang="en-IN"/>
          </a:p>
        </p:txBody>
      </p:sp>
    </p:spTree>
    <p:extLst>
      <p:ext uri="{BB962C8B-B14F-4D97-AF65-F5344CB8AC3E}">
        <p14:creationId xmlns:p14="http://schemas.microsoft.com/office/powerpoint/2010/main" val="1596687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675BE-F6F4-421A-9FE4-2CA10B2B2134}" type="datetimeFigureOut">
              <a:rPr lang="en-IN" smtClean="0"/>
              <a:t>28-01-2025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DDF0EED-E30B-4A1C-A8E9-79C0D61B9383}" type="slidenum">
              <a:rPr lang="en-IN" smtClean="0"/>
              <a:t>‹#›</a:t>
            </a:fld>
            <a:endParaRPr lang="en-IN"/>
          </a:p>
        </p:txBody>
      </p:sp>
    </p:spTree>
    <p:extLst>
      <p:ext uri="{BB962C8B-B14F-4D97-AF65-F5344CB8AC3E}">
        <p14:creationId xmlns:p14="http://schemas.microsoft.com/office/powerpoint/2010/main" val="238871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675BE-F6F4-421A-9FE4-2CA10B2B2134}" type="datetimeFigureOut">
              <a:rPr lang="en-IN" smtClean="0"/>
              <a:t>28-01-2025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DF0EED-E30B-4A1C-A8E9-79C0D61B9383}" type="slidenum">
              <a:rPr lang="en-IN" smtClean="0"/>
              <a:t>‹#›</a:t>
            </a:fld>
            <a:endParaRPr lang="en-IN"/>
          </a:p>
        </p:txBody>
      </p:sp>
    </p:spTree>
    <p:extLst>
      <p:ext uri="{BB962C8B-B14F-4D97-AF65-F5344CB8AC3E}">
        <p14:creationId xmlns:p14="http://schemas.microsoft.com/office/powerpoint/2010/main" val="40931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675BE-F6F4-421A-9FE4-2CA10B2B2134}" type="datetimeFigureOut">
              <a:rPr lang="en-IN" smtClean="0"/>
              <a:t>28-01-2025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DF0EED-E30B-4A1C-A8E9-79C0D61B9383}" type="slidenum">
              <a:rPr lang="en-IN" smtClean="0"/>
              <a:t>‹#›</a:t>
            </a:fld>
            <a:endParaRPr lang="en-IN"/>
          </a:p>
        </p:txBody>
      </p:sp>
    </p:spTree>
    <p:extLst>
      <p:ext uri="{BB962C8B-B14F-4D97-AF65-F5344CB8AC3E}">
        <p14:creationId xmlns:p14="http://schemas.microsoft.com/office/powerpoint/2010/main" val="309250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675BE-F6F4-421A-9FE4-2CA10B2B2134}" type="datetimeFigureOut">
              <a:rPr lang="en-IN" smtClean="0"/>
              <a:t>28-01-2025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F0EED-E30B-4A1C-A8E9-79C0D61B9383}" type="slidenum">
              <a:rPr lang="en-IN" smtClean="0"/>
              <a:t>‹#›</a:t>
            </a:fld>
            <a:endParaRPr lang="en-IN"/>
          </a:p>
        </p:txBody>
      </p:sp>
    </p:spTree>
    <p:extLst>
      <p:ext uri="{BB962C8B-B14F-4D97-AF65-F5344CB8AC3E}">
        <p14:creationId xmlns:p14="http://schemas.microsoft.com/office/powerpoint/2010/main" val="255713963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IN"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A group of cell phones&#10;&#10;Description automatically generated">
            <a:extLst>
              <a:ext uri="{FF2B5EF4-FFF2-40B4-BE49-F238E27FC236}">
                <a16:creationId xmlns="" xmlns:a16="http://schemas.microsoft.com/office/drawing/2014/main" id="{820E5FF2-DE20-4FBE-0224-D8D0A90280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369" y="2076652"/>
            <a:ext cx="3153618" cy="3181161"/>
          </a:xfrm>
          <a:prstGeom prst="rect">
            <a:avLst/>
          </a:prstGeom>
        </p:spPr>
      </p:pic>
      <p:sp>
        <p:nvSpPr>
          <p:cNvPr id="10" name="Title 1"/>
          <p:cNvSpPr txBox="1">
            <a:spLocks/>
          </p:cNvSpPr>
          <p:nvPr/>
        </p:nvSpPr>
        <p:spPr>
          <a:xfrm>
            <a:off x="4612356" y="2438400"/>
            <a:ext cx="7127360" cy="10715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smtClean="0">
                <a:solidFill>
                  <a:schemeClr val="accent1"/>
                </a:solidFill>
              </a:rPr>
              <a:t>NCW 24*7 Women Helpline</a:t>
            </a:r>
            <a:endParaRPr lang="en-IN" sz="4400" b="1" dirty="0">
              <a:solidFill>
                <a:schemeClr val="accent1"/>
              </a:solidFill>
            </a:endParaRPr>
          </a:p>
        </p:txBody>
      </p:sp>
    </p:spTree>
    <p:extLst>
      <p:ext uri="{BB962C8B-B14F-4D97-AF65-F5344CB8AC3E}">
        <p14:creationId xmlns:p14="http://schemas.microsoft.com/office/powerpoint/2010/main" val="1352339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98CA0A5-8344-214D-A731-ECD1627E409A}"/>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8244E9C2-1973-5430-66A6-D8AB10844AA7}"/>
              </a:ext>
            </a:extLst>
          </p:cNvPr>
          <p:cNvPicPr>
            <a:picLocks noChangeAspect="1"/>
          </p:cNvPicPr>
          <p:nvPr/>
        </p:nvPicPr>
        <p:blipFill>
          <a:blip r:embed="rId2"/>
          <a:stretch>
            <a:fillRect/>
          </a:stretch>
        </p:blipFill>
        <p:spPr>
          <a:xfrm>
            <a:off x="1634103" y="190219"/>
            <a:ext cx="8923793" cy="6477561"/>
          </a:xfrm>
          <a:prstGeom prst="rect">
            <a:avLst/>
          </a:prstGeom>
        </p:spPr>
      </p:pic>
    </p:spTree>
    <p:extLst>
      <p:ext uri="{BB962C8B-B14F-4D97-AF65-F5344CB8AC3E}">
        <p14:creationId xmlns:p14="http://schemas.microsoft.com/office/powerpoint/2010/main" val="796937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A270A8C-CCFF-934F-E6C0-368508EFBAFF}"/>
            </a:ext>
          </a:extLst>
        </p:cNvPr>
        <p:cNvGrpSpPr/>
        <p:nvPr/>
      </p:nvGrpSpPr>
      <p:grpSpPr>
        <a:xfrm>
          <a:off x="0" y="0"/>
          <a:ext cx="0" cy="0"/>
          <a:chOff x="0" y="0"/>
          <a:chExt cx="0" cy="0"/>
        </a:xfrm>
      </p:grpSpPr>
      <p:sp>
        <p:nvSpPr>
          <p:cNvPr id="5" name="TextBox 4">
            <a:extLst>
              <a:ext uri="{FF2B5EF4-FFF2-40B4-BE49-F238E27FC236}">
                <a16:creationId xmlns="" xmlns:a16="http://schemas.microsoft.com/office/drawing/2014/main" id="{854FEF0E-78AB-CBB0-68F3-983864655699}"/>
              </a:ext>
            </a:extLst>
          </p:cNvPr>
          <p:cNvSpPr txBox="1"/>
          <p:nvPr/>
        </p:nvSpPr>
        <p:spPr>
          <a:xfrm>
            <a:off x="3569110" y="0"/>
            <a:ext cx="6096000" cy="369332"/>
          </a:xfrm>
          <a:prstGeom prst="rect">
            <a:avLst/>
          </a:prstGeom>
          <a:noFill/>
        </p:spPr>
        <p:txBody>
          <a:bodyPr wrap="square">
            <a:spAutoFit/>
          </a:bodyPr>
          <a:lstStyle/>
          <a:p>
            <a:r>
              <a:rPr lang="en-IN" dirty="0"/>
              <a:t>Website URL- https://www.ncwwomenhelpline.in/</a:t>
            </a:r>
          </a:p>
        </p:txBody>
      </p:sp>
      <p:pic>
        <p:nvPicPr>
          <p:cNvPr id="6" name="Picture 5">
            <a:extLst>
              <a:ext uri="{FF2B5EF4-FFF2-40B4-BE49-F238E27FC236}">
                <a16:creationId xmlns="" xmlns:a16="http://schemas.microsoft.com/office/drawing/2014/main" id="{DD2AD2B2-6872-4B03-7CAD-7975F48394CD}"/>
              </a:ext>
            </a:extLst>
          </p:cNvPr>
          <p:cNvPicPr>
            <a:picLocks noChangeAspect="1"/>
          </p:cNvPicPr>
          <p:nvPr/>
        </p:nvPicPr>
        <p:blipFill>
          <a:blip r:embed="rId2"/>
          <a:stretch>
            <a:fillRect/>
          </a:stretch>
        </p:blipFill>
        <p:spPr>
          <a:xfrm>
            <a:off x="1786516" y="328479"/>
            <a:ext cx="8618967" cy="6515665"/>
          </a:xfrm>
          <a:prstGeom prst="rect">
            <a:avLst/>
          </a:prstGeom>
        </p:spPr>
      </p:pic>
    </p:spTree>
    <p:extLst>
      <p:ext uri="{BB962C8B-B14F-4D97-AF65-F5344CB8AC3E}">
        <p14:creationId xmlns:p14="http://schemas.microsoft.com/office/powerpoint/2010/main" val="246227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B12D289-B8BC-1F67-A706-64DED2D043B5}"/>
            </a:ext>
          </a:extLst>
        </p:cNvPr>
        <p:cNvGrpSpPr/>
        <p:nvPr/>
      </p:nvGrpSpPr>
      <p:grpSpPr>
        <a:xfrm>
          <a:off x="0" y="0"/>
          <a:ext cx="0" cy="0"/>
          <a:chOff x="0" y="0"/>
          <a:chExt cx="0" cy="0"/>
        </a:xfrm>
      </p:grpSpPr>
      <p:sp>
        <p:nvSpPr>
          <p:cNvPr id="5" name="TextBox 4">
            <a:extLst>
              <a:ext uri="{FF2B5EF4-FFF2-40B4-BE49-F238E27FC236}">
                <a16:creationId xmlns="" xmlns:a16="http://schemas.microsoft.com/office/drawing/2014/main" id="{9D4B9B6D-F8DB-729E-717A-0FD90C911CCC}"/>
              </a:ext>
            </a:extLst>
          </p:cNvPr>
          <p:cNvSpPr txBox="1"/>
          <p:nvPr/>
        </p:nvSpPr>
        <p:spPr>
          <a:xfrm>
            <a:off x="3569110" y="0"/>
            <a:ext cx="6096000" cy="369332"/>
          </a:xfrm>
          <a:prstGeom prst="rect">
            <a:avLst/>
          </a:prstGeom>
          <a:noFill/>
        </p:spPr>
        <p:txBody>
          <a:bodyPr wrap="square">
            <a:spAutoFit/>
          </a:bodyPr>
          <a:lstStyle/>
          <a:p>
            <a:r>
              <a:rPr lang="en-IN" dirty="0"/>
              <a:t>Website URL- https://www.ncwwomenhelpline.in/</a:t>
            </a:r>
          </a:p>
        </p:txBody>
      </p:sp>
      <p:pic>
        <p:nvPicPr>
          <p:cNvPr id="3" name="Picture 2">
            <a:extLst>
              <a:ext uri="{FF2B5EF4-FFF2-40B4-BE49-F238E27FC236}">
                <a16:creationId xmlns="" xmlns:a16="http://schemas.microsoft.com/office/drawing/2014/main" id="{19B0D93C-0184-37A5-A855-2BCA30928316}"/>
              </a:ext>
            </a:extLst>
          </p:cNvPr>
          <p:cNvPicPr>
            <a:picLocks noChangeAspect="1"/>
          </p:cNvPicPr>
          <p:nvPr/>
        </p:nvPicPr>
        <p:blipFill>
          <a:blip r:embed="rId2"/>
          <a:stretch>
            <a:fillRect/>
          </a:stretch>
        </p:blipFill>
        <p:spPr>
          <a:xfrm>
            <a:off x="1656965" y="289767"/>
            <a:ext cx="8878069" cy="6553768"/>
          </a:xfrm>
          <a:prstGeom prst="rect">
            <a:avLst/>
          </a:prstGeom>
        </p:spPr>
      </p:pic>
    </p:spTree>
    <p:extLst>
      <p:ext uri="{BB962C8B-B14F-4D97-AF65-F5344CB8AC3E}">
        <p14:creationId xmlns:p14="http://schemas.microsoft.com/office/powerpoint/2010/main" val="323359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FF8E7E2-4C35-9055-572B-12DE282EE9BE}"/>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366FF739-96A6-D1C0-A577-29E050D7E57C}"/>
              </a:ext>
            </a:extLst>
          </p:cNvPr>
          <p:cNvPicPr>
            <a:picLocks noChangeAspect="1"/>
          </p:cNvPicPr>
          <p:nvPr/>
        </p:nvPicPr>
        <p:blipFill>
          <a:blip r:embed="rId2"/>
          <a:stretch>
            <a:fillRect/>
          </a:stretch>
        </p:blipFill>
        <p:spPr>
          <a:xfrm>
            <a:off x="0" y="1420091"/>
            <a:ext cx="12192000" cy="4017818"/>
          </a:xfrm>
          <a:prstGeom prst="rect">
            <a:avLst/>
          </a:prstGeom>
        </p:spPr>
      </p:pic>
    </p:spTree>
    <p:extLst>
      <p:ext uri="{BB962C8B-B14F-4D97-AF65-F5344CB8AC3E}">
        <p14:creationId xmlns:p14="http://schemas.microsoft.com/office/powerpoint/2010/main" val="52358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4B372D8-782E-AB22-D896-82F036CDFD3F}"/>
            </a:ext>
          </a:extLst>
        </p:cNvPr>
        <p:cNvGrpSpPr/>
        <p:nvPr/>
      </p:nvGrpSpPr>
      <p:grpSpPr>
        <a:xfrm>
          <a:off x="0" y="0"/>
          <a:ext cx="0" cy="0"/>
          <a:chOff x="0" y="0"/>
          <a:chExt cx="0" cy="0"/>
        </a:xfrm>
      </p:grpSpPr>
      <p:sp>
        <p:nvSpPr>
          <p:cNvPr id="5" name="TextBox 4">
            <a:extLst>
              <a:ext uri="{FF2B5EF4-FFF2-40B4-BE49-F238E27FC236}">
                <a16:creationId xmlns="" xmlns:a16="http://schemas.microsoft.com/office/drawing/2014/main" id="{AE29A99F-7E4E-C646-7797-5FCF2FB692A0}"/>
              </a:ext>
            </a:extLst>
          </p:cNvPr>
          <p:cNvSpPr txBox="1"/>
          <p:nvPr/>
        </p:nvSpPr>
        <p:spPr>
          <a:xfrm>
            <a:off x="3569110" y="0"/>
            <a:ext cx="6096000" cy="369332"/>
          </a:xfrm>
          <a:prstGeom prst="rect">
            <a:avLst/>
          </a:prstGeom>
          <a:noFill/>
        </p:spPr>
        <p:txBody>
          <a:bodyPr wrap="square">
            <a:spAutoFit/>
          </a:bodyPr>
          <a:lstStyle/>
          <a:p>
            <a:r>
              <a:rPr lang="en-IN" dirty="0"/>
              <a:t>Website URL- https://www.ncwwomenhelpline.in/</a:t>
            </a:r>
          </a:p>
        </p:txBody>
      </p:sp>
      <p:pic>
        <p:nvPicPr>
          <p:cNvPr id="3" name="Picture 2">
            <a:extLst>
              <a:ext uri="{FF2B5EF4-FFF2-40B4-BE49-F238E27FC236}">
                <a16:creationId xmlns="" xmlns:a16="http://schemas.microsoft.com/office/drawing/2014/main" id="{50C7F5BF-B0A0-091E-3C7B-808FC6924FB3}"/>
              </a:ext>
            </a:extLst>
          </p:cNvPr>
          <p:cNvPicPr>
            <a:picLocks noChangeAspect="1"/>
          </p:cNvPicPr>
          <p:nvPr/>
        </p:nvPicPr>
        <p:blipFill>
          <a:blip r:embed="rId2"/>
          <a:stretch>
            <a:fillRect/>
          </a:stretch>
        </p:blipFill>
        <p:spPr>
          <a:xfrm>
            <a:off x="0" y="1347261"/>
            <a:ext cx="12192000" cy="4163477"/>
          </a:xfrm>
          <a:prstGeom prst="rect">
            <a:avLst/>
          </a:prstGeom>
        </p:spPr>
      </p:pic>
    </p:spTree>
    <p:extLst>
      <p:ext uri="{BB962C8B-B14F-4D97-AF65-F5344CB8AC3E}">
        <p14:creationId xmlns:p14="http://schemas.microsoft.com/office/powerpoint/2010/main" val="3330651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D15513-36A9-C5C0-4075-E97DF870252B}"/>
            </a:ext>
          </a:extLst>
        </p:cNvPr>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20.png">
            <a:extLst>
              <a:ext uri="{FF2B5EF4-FFF2-40B4-BE49-F238E27FC236}">
                <a16:creationId xmlns:a16="http://schemas.microsoft.com/office/drawing/2014/main" xmlns="" id="{946DCBC9-CA27-D028-C9D6-CB5076CC7D86}"/>
              </a:ext>
            </a:extLst>
          </p:cNvPr>
          <p:cNvPicPr/>
          <p:nvPr/>
        </p:nvPicPr>
        <p:blipFill>
          <a:blip r:embed="rId3"/>
          <a:srcRect b="2152"/>
          <a:stretch>
            <a:fillRect/>
          </a:stretch>
        </p:blipFill>
        <p:spPr>
          <a:xfrm>
            <a:off x="904568" y="895527"/>
            <a:ext cx="10609006" cy="5810250"/>
          </a:xfrm>
          <a:prstGeom prst="rect">
            <a:avLst/>
          </a:prstGeom>
          <a:ln/>
        </p:spPr>
      </p:pic>
      <p:sp>
        <p:nvSpPr>
          <p:cNvPr id="8" name="TextBox 7">
            <a:extLst>
              <a:ext uri="{FF2B5EF4-FFF2-40B4-BE49-F238E27FC236}">
                <a16:creationId xmlns:a16="http://schemas.microsoft.com/office/drawing/2014/main" xmlns="" id="{3BE94BCC-D65B-658E-CE91-4D7C7B8CD2C3}"/>
              </a:ext>
            </a:extLst>
          </p:cNvPr>
          <p:cNvSpPr txBox="1"/>
          <p:nvPr/>
        </p:nvSpPr>
        <p:spPr>
          <a:xfrm>
            <a:off x="432620" y="204011"/>
            <a:ext cx="8121447" cy="487506"/>
          </a:xfrm>
          <a:prstGeom prst="rect">
            <a:avLst/>
          </a:prstGeom>
          <a:noFill/>
        </p:spPr>
        <p:txBody>
          <a:bodyPr wrap="square">
            <a:spAutoFit/>
          </a:bodyPr>
          <a:lstStyle/>
          <a:p>
            <a:pPr lvl="0">
              <a:lnSpc>
                <a:spcPct val="107000"/>
              </a:lnSpc>
            </a:pPr>
            <a:r>
              <a:rPr lang="en-IN" sz="2400" b="1" dirty="0" smtClean="0">
                <a:solidFill>
                  <a:schemeClr val="accent1"/>
                </a:solidFill>
                <a:effectLst/>
                <a:ea typeface="Times New Roman" panose="02020603050405020304" pitchFamily="18" charset="0"/>
                <a:cs typeface="Times New Roman" panose="02020603050405020304" pitchFamily="18" charset="0"/>
              </a:rPr>
              <a:t>Call Attendant Module  - Dashboard call Flow</a:t>
            </a:r>
            <a:endParaRPr lang="en-IN" sz="2400" dirty="0">
              <a:solidFill>
                <a:schemeClr val="accent1"/>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2877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6BC5BEC-A60B-53C0-57E7-AFE3BF64B858}"/>
            </a:ext>
          </a:extLst>
        </p:cNvPr>
        <p:cNvGrpSpPr/>
        <p:nvPr/>
      </p:nvGrpSpPr>
      <p:grpSpPr>
        <a:xfrm>
          <a:off x="0" y="0"/>
          <a:ext cx="0" cy="0"/>
          <a:chOff x="0" y="0"/>
          <a:chExt cx="0" cy="0"/>
        </a:xfrm>
      </p:grpSpPr>
      <p:sp>
        <p:nvSpPr>
          <p:cNvPr id="2" name="Rectangle 1"/>
          <p:cNvSpPr/>
          <p:nvPr/>
        </p:nvSpPr>
        <p:spPr>
          <a:xfrm>
            <a:off x="917022" y="520949"/>
            <a:ext cx="2920992" cy="467629"/>
          </a:xfrm>
          <a:prstGeom prst="rect">
            <a:avLst/>
          </a:prstGeom>
        </p:spPr>
        <p:txBody>
          <a:bodyPr wrap="none">
            <a:spAutoFit/>
          </a:bodyPr>
          <a:lstStyle/>
          <a:p>
            <a:pPr>
              <a:lnSpc>
                <a:spcPct val="107000"/>
              </a:lnSpc>
              <a:spcAft>
                <a:spcPts val="800"/>
              </a:spcAft>
            </a:pPr>
            <a:r>
              <a:rPr lang="en-IN" sz="2400"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Caller Registration</a:t>
            </a:r>
            <a:endParaRPr lang="en-IN"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274FF18F-4075-607B-9004-0F9CE7C08CC7}"/>
              </a:ext>
            </a:extLst>
          </p:cNvPr>
          <p:cNvPicPr>
            <a:picLocks noChangeAspect="1"/>
          </p:cNvPicPr>
          <p:nvPr/>
        </p:nvPicPr>
        <p:blipFill>
          <a:blip r:embed="rId2"/>
          <a:stretch>
            <a:fillRect/>
          </a:stretch>
        </p:blipFill>
        <p:spPr>
          <a:xfrm>
            <a:off x="1858297" y="1166160"/>
            <a:ext cx="8023122" cy="5261959"/>
          </a:xfrm>
          <a:prstGeom prst="rect">
            <a:avLst/>
          </a:prstGeom>
        </p:spPr>
      </p:pic>
    </p:spTree>
    <p:extLst>
      <p:ext uri="{BB962C8B-B14F-4D97-AF65-F5344CB8AC3E}">
        <p14:creationId xmlns:p14="http://schemas.microsoft.com/office/powerpoint/2010/main" val="3223197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5E0F19B-0762-C4E8-EEB0-3421828A9FB4}"/>
            </a:ext>
          </a:extLst>
        </p:cNvPr>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20272A5B-D5EC-CC12-52A8-730B44490E43}"/>
              </a:ext>
            </a:extLst>
          </p:cNvPr>
          <p:cNvSpPr txBox="1"/>
          <p:nvPr/>
        </p:nvSpPr>
        <p:spPr>
          <a:xfrm>
            <a:off x="717755" y="1061884"/>
            <a:ext cx="9920748" cy="3554819"/>
          </a:xfrm>
          <a:prstGeom prst="rect">
            <a:avLst/>
          </a:prstGeom>
          <a:noFill/>
        </p:spPr>
        <p:txBody>
          <a:bodyPr wrap="square">
            <a:spAutoFit/>
          </a:bodyPr>
          <a:lstStyle/>
          <a:p>
            <a:r>
              <a:rPr lang="en-US" dirty="0" smtClean="0"/>
              <a:t>There </a:t>
            </a:r>
            <a:r>
              <a:rPr lang="en-US" dirty="0"/>
              <a:t>are some actions Listed below in the system. For the calls against which these actions are taking.</a:t>
            </a:r>
          </a:p>
          <a:p>
            <a:r>
              <a:rPr lang="en-US" dirty="0" smtClean="0"/>
              <a:t> </a:t>
            </a:r>
            <a:endParaRPr lang="en-US" dirty="0"/>
          </a:p>
          <a:p>
            <a:pPr marL="285750" indent="-285750">
              <a:lnSpc>
                <a:spcPct val="150000"/>
              </a:lnSpc>
              <a:buFont typeface="Arial" panose="020B0604020202020204" pitchFamily="34" charset="0"/>
              <a:buChar char="•"/>
            </a:pPr>
            <a:r>
              <a:rPr lang="en-US" b="1" dirty="0" smtClean="0"/>
              <a:t>Grievance</a:t>
            </a:r>
          </a:p>
          <a:p>
            <a:pPr marL="285750" indent="-285750">
              <a:lnSpc>
                <a:spcPct val="150000"/>
              </a:lnSpc>
              <a:buFont typeface="Arial" panose="020B0604020202020204" pitchFamily="34" charset="0"/>
              <a:buChar char="•"/>
            </a:pPr>
            <a:r>
              <a:rPr lang="en-US" b="1" dirty="0" smtClean="0"/>
              <a:t>Counselling</a:t>
            </a:r>
            <a:endParaRPr lang="en-US" b="1" dirty="0"/>
          </a:p>
          <a:p>
            <a:pPr marL="285750" indent="-285750">
              <a:lnSpc>
                <a:spcPct val="150000"/>
              </a:lnSpc>
              <a:buFont typeface="Arial" panose="020B0604020202020204" pitchFamily="34" charset="0"/>
              <a:buChar char="•"/>
            </a:pPr>
            <a:r>
              <a:rPr lang="en-US" b="1" dirty="0"/>
              <a:t> </a:t>
            </a:r>
            <a:r>
              <a:rPr lang="en-US" b="1" dirty="0" smtClean="0"/>
              <a:t>Enquiry </a:t>
            </a:r>
            <a:endParaRPr lang="en-US" b="1" dirty="0"/>
          </a:p>
          <a:p>
            <a:pPr marL="285750" indent="-285750">
              <a:lnSpc>
                <a:spcPct val="150000"/>
              </a:lnSpc>
              <a:buFont typeface="Arial" panose="020B0604020202020204" pitchFamily="34" charset="0"/>
              <a:buChar char="•"/>
            </a:pPr>
            <a:r>
              <a:rPr lang="en-US" b="1" dirty="0" smtClean="0"/>
              <a:t>General </a:t>
            </a:r>
            <a:r>
              <a:rPr lang="en-US" b="1" dirty="0"/>
              <a:t>enquire </a:t>
            </a:r>
          </a:p>
          <a:p>
            <a:pPr marL="285750" indent="-285750">
              <a:lnSpc>
                <a:spcPct val="150000"/>
              </a:lnSpc>
              <a:buFont typeface="Arial" panose="020B0604020202020204" pitchFamily="34" charset="0"/>
              <a:buChar char="•"/>
            </a:pPr>
            <a:r>
              <a:rPr lang="en-US" b="1" dirty="0" smtClean="0"/>
              <a:t>Not </a:t>
            </a:r>
            <a:r>
              <a:rPr lang="en-US" b="1" dirty="0"/>
              <a:t>related to </a:t>
            </a:r>
            <a:r>
              <a:rPr lang="en-US" b="1" dirty="0" smtClean="0"/>
              <a:t>NCW</a:t>
            </a:r>
          </a:p>
          <a:p>
            <a:pPr marL="285750" indent="-285750">
              <a:lnSpc>
                <a:spcPct val="150000"/>
              </a:lnSpc>
              <a:buFont typeface="Arial" panose="020B0604020202020204" pitchFamily="34" charset="0"/>
              <a:buChar char="•"/>
            </a:pPr>
            <a:r>
              <a:rPr lang="en-US" b="1" dirty="0" smtClean="0"/>
              <a:t>Feedback</a:t>
            </a:r>
          </a:p>
          <a:p>
            <a:pPr marL="285750" indent="-285750">
              <a:lnSpc>
                <a:spcPct val="150000"/>
              </a:lnSpc>
              <a:buFont typeface="Arial" panose="020B0604020202020204" pitchFamily="34" charset="0"/>
              <a:buChar char="•"/>
            </a:pPr>
            <a:r>
              <a:rPr lang="en-US" b="1" dirty="0" smtClean="0"/>
              <a:t>Follow ups</a:t>
            </a:r>
            <a:endParaRPr lang="en-US" b="1" dirty="0"/>
          </a:p>
        </p:txBody>
      </p:sp>
      <p:sp>
        <p:nvSpPr>
          <p:cNvPr id="2" name="TextBox 1"/>
          <p:cNvSpPr txBox="1"/>
          <p:nvPr/>
        </p:nvSpPr>
        <p:spPr>
          <a:xfrm>
            <a:off x="717755" y="226142"/>
            <a:ext cx="3775587" cy="523220"/>
          </a:xfrm>
          <a:prstGeom prst="rect">
            <a:avLst/>
          </a:prstGeom>
          <a:noFill/>
        </p:spPr>
        <p:txBody>
          <a:bodyPr wrap="square" rtlCol="0">
            <a:spAutoFit/>
          </a:bodyPr>
          <a:lstStyle/>
          <a:p>
            <a:r>
              <a:rPr lang="en-US" sz="2800" b="1" dirty="0" smtClean="0">
                <a:solidFill>
                  <a:schemeClr val="accent1"/>
                </a:solidFill>
              </a:rPr>
              <a:t>Call Actions</a:t>
            </a:r>
            <a:endParaRPr lang="en-IN" sz="2800" b="1" dirty="0">
              <a:solidFill>
                <a:schemeClr val="accent1"/>
              </a:solidFill>
            </a:endParaRPr>
          </a:p>
        </p:txBody>
      </p:sp>
    </p:spTree>
    <p:extLst>
      <p:ext uri="{BB962C8B-B14F-4D97-AF65-F5344CB8AC3E}">
        <p14:creationId xmlns:p14="http://schemas.microsoft.com/office/powerpoint/2010/main" val="2674928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txBox="1">
            <a:spLocks/>
          </p:cNvSpPr>
          <p:nvPr/>
        </p:nvSpPr>
        <p:spPr>
          <a:xfrm>
            <a:off x="196646" y="867706"/>
            <a:ext cx="3913238" cy="6194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chemeClr val="accent1"/>
                </a:solidFill>
              </a:rPr>
              <a:t>Action Grievance</a:t>
            </a:r>
            <a:endParaRPr lang="en-IN" sz="2800" b="1" dirty="0">
              <a:solidFill>
                <a:schemeClr val="accent1"/>
              </a:solidFill>
            </a:endParaRPr>
          </a:p>
        </p:txBody>
      </p:sp>
      <p:sp>
        <p:nvSpPr>
          <p:cNvPr id="10" name="Content Placeholder 3">
            <a:extLst>
              <a:ext uri="{FF2B5EF4-FFF2-40B4-BE49-F238E27FC236}">
                <a16:creationId xmlns:a16="http://schemas.microsoft.com/office/drawing/2014/main" xmlns="" id="{11E1DB4F-AC60-5EB7-FB7F-89DC522C6064}"/>
              </a:ext>
            </a:extLst>
          </p:cNvPr>
          <p:cNvSpPr txBox="1">
            <a:spLocks/>
          </p:cNvSpPr>
          <p:nvPr/>
        </p:nvSpPr>
        <p:spPr>
          <a:xfrm>
            <a:off x="1093839" y="2354844"/>
            <a:ext cx="10515600" cy="2675604"/>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smtClean="0"/>
              <a:t>A Grievance is a formal complaint that is raised by a Victim or Caller. </a:t>
            </a:r>
          </a:p>
          <a:p>
            <a:pPr marL="342900" indent="-342900" algn="l">
              <a:buFont typeface="Arial" panose="020B0604020202020204" pitchFamily="34" charset="0"/>
              <a:buChar char="•"/>
            </a:pPr>
            <a:r>
              <a:rPr lang="en-US" dirty="0" smtClean="0"/>
              <a:t>For the grievance registration, after the profile registration with basic details Call attendant enter the other mandatory details in the caller profile and according to the caller decide the category of the grievance and the fill the grievance form details based on the category. </a:t>
            </a:r>
          </a:p>
          <a:p>
            <a:pPr marL="342900" indent="-342900" algn="l">
              <a:buFont typeface="Arial" panose="020B0604020202020204" pitchFamily="34" charset="0"/>
              <a:buChar char="•"/>
            </a:pPr>
            <a:r>
              <a:rPr lang="en-US" dirty="0" smtClean="0"/>
              <a:t>Grievance Registration Process If caller like to registering complaint, select in drop down menu yes, then open Grievance Registration Form</a:t>
            </a:r>
            <a:endParaRPr lang="en-IN" dirty="0"/>
          </a:p>
        </p:txBody>
      </p:sp>
    </p:spTree>
    <p:extLst>
      <p:ext uri="{BB962C8B-B14F-4D97-AF65-F5344CB8AC3E}">
        <p14:creationId xmlns:p14="http://schemas.microsoft.com/office/powerpoint/2010/main" val="2228874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6744687-65C6-7F97-9A44-34C28A2E4F3B}"/>
              </a:ext>
            </a:extLst>
          </p:cNvPr>
          <p:cNvPicPr>
            <a:picLocks noChangeAspect="1"/>
          </p:cNvPicPr>
          <p:nvPr/>
        </p:nvPicPr>
        <p:blipFill>
          <a:blip r:embed="rId2"/>
          <a:stretch>
            <a:fillRect/>
          </a:stretch>
        </p:blipFill>
        <p:spPr>
          <a:xfrm>
            <a:off x="2035278" y="113185"/>
            <a:ext cx="8131276" cy="6236316"/>
          </a:xfrm>
          <a:prstGeom prst="rect">
            <a:avLst/>
          </a:prstGeom>
        </p:spPr>
      </p:pic>
    </p:spTree>
    <p:extLst>
      <p:ext uri="{BB962C8B-B14F-4D97-AF65-F5344CB8AC3E}">
        <p14:creationId xmlns:p14="http://schemas.microsoft.com/office/powerpoint/2010/main" val="345411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dirty="0"/>
          </a:p>
        </p:txBody>
      </p:sp>
      <p:pic>
        <p:nvPicPr>
          <p:cNvPr id="4" name="Picture 3"/>
          <p:cNvPicPr>
            <a:picLocks noChangeAspect="1"/>
          </p:cNvPicPr>
          <p:nvPr/>
        </p:nvPicPr>
        <p:blipFill>
          <a:blip r:embed="rId2"/>
          <a:stretch>
            <a:fillRect/>
          </a:stretch>
        </p:blipFill>
        <p:spPr>
          <a:xfrm>
            <a:off x="3546978" y="2562687"/>
            <a:ext cx="4012872" cy="6622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4"/>
          <a:stretch>
            <a:fillRect/>
          </a:stretch>
        </p:blipFill>
        <p:spPr>
          <a:xfrm>
            <a:off x="0" y="1311175"/>
            <a:ext cx="12192000" cy="4235650"/>
          </a:xfrm>
          <a:prstGeom prst="rect">
            <a:avLst/>
          </a:prstGeom>
        </p:spPr>
      </p:pic>
    </p:spTree>
    <p:extLst>
      <p:ext uri="{BB962C8B-B14F-4D97-AF65-F5344CB8AC3E}">
        <p14:creationId xmlns:p14="http://schemas.microsoft.com/office/powerpoint/2010/main" val="2838244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121347F-0F1B-6A29-947D-437A6F0FE79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6723CF23-CA5F-8D36-FC19-3D09EBCF891E}"/>
              </a:ext>
            </a:extLst>
          </p:cNvPr>
          <p:cNvSpPr txBox="1"/>
          <p:nvPr/>
        </p:nvSpPr>
        <p:spPr>
          <a:xfrm>
            <a:off x="186812" y="0"/>
            <a:ext cx="12005187" cy="461665"/>
          </a:xfrm>
          <a:prstGeom prst="rect">
            <a:avLst/>
          </a:prstGeom>
          <a:noFill/>
        </p:spPr>
        <p:txBody>
          <a:bodyPr wrap="square">
            <a:spAutoFit/>
          </a:bodyPr>
          <a:lstStyle/>
          <a:p>
            <a:r>
              <a:rPr lang="en-US" sz="2400" b="1" dirty="0" smtClean="0">
                <a:solidFill>
                  <a:schemeClr val="accent1"/>
                </a:solidFill>
              </a:rPr>
              <a:t>Grievance Registration Flow</a:t>
            </a:r>
            <a:endParaRPr lang="en-IN" sz="2400" b="1" dirty="0">
              <a:solidFill>
                <a:schemeClr val="accent1"/>
              </a:solidFill>
            </a:endParaRPr>
          </a:p>
        </p:txBody>
      </p:sp>
      <p:pic>
        <p:nvPicPr>
          <p:cNvPr id="6" name="Picture 5">
            <a:extLst>
              <a:ext uri="{FF2B5EF4-FFF2-40B4-BE49-F238E27FC236}">
                <a16:creationId xmlns:a16="http://schemas.microsoft.com/office/drawing/2014/main" xmlns="" id="{46744687-65C6-7F97-9A44-34C28A2E4F3B}"/>
              </a:ext>
            </a:extLst>
          </p:cNvPr>
          <p:cNvPicPr>
            <a:picLocks noChangeAspect="1"/>
          </p:cNvPicPr>
          <p:nvPr/>
        </p:nvPicPr>
        <p:blipFill>
          <a:blip r:embed="rId2"/>
          <a:stretch>
            <a:fillRect/>
          </a:stretch>
        </p:blipFill>
        <p:spPr>
          <a:xfrm>
            <a:off x="1617861" y="646330"/>
            <a:ext cx="7948925" cy="609646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 xmlns:a16="http://schemas.microsoft.com/office/drawing/2014/main" id="{2F29F7A6-7F9F-EE33-7D61-99AE391F31B2}"/>
              </a:ext>
            </a:extLst>
          </p:cNvPr>
          <p:cNvSpPr txBox="1"/>
          <p:nvPr/>
        </p:nvSpPr>
        <p:spPr>
          <a:xfrm>
            <a:off x="1617861" y="1265331"/>
            <a:ext cx="7639664" cy="4816062"/>
          </a:xfrm>
          <a:prstGeom prst="rect">
            <a:avLst/>
          </a:prstGeom>
          <a:noFill/>
        </p:spPr>
        <p:txBody>
          <a:bodyPr wrap="square">
            <a:spAutoFit/>
          </a:bodyPr>
          <a:lstStyle/>
          <a:p>
            <a:pPr>
              <a:lnSpc>
                <a:spcPct val="107000"/>
              </a:lnSpc>
              <a:spcAft>
                <a:spcPts val="800"/>
              </a:spcAft>
            </a:pPr>
            <a:r>
              <a:rPr lang="en-IN" dirty="0" smtClean="0">
                <a:effectLst/>
                <a:latin typeface="Arial" panose="020B0604020202020204" pitchFamily="34" charset="0"/>
                <a:ea typeface="Calibri" panose="020F0502020204030204" pitchFamily="34" charset="0"/>
                <a:cs typeface="Arial" panose="020B0604020202020204" pitchFamily="34" charset="0"/>
              </a:rPr>
              <a:t>Details </a:t>
            </a:r>
            <a:r>
              <a:rPr lang="en-IN" dirty="0">
                <a:effectLst/>
                <a:latin typeface="Arial" panose="020B0604020202020204" pitchFamily="34" charset="0"/>
                <a:ea typeface="Calibri" panose="020F0502020204030204" pitchFamily="34" charset="0"/>
                <a:cs typeface="Arial" panose="020B0604020202020204" pitchFamily="34" charset="0"/>
              </a:rPr>
              <a:t>Counselling Process is described below</a:t>
            </a:r>
          </a:p>
          <a:p>
            <a:pPr marL="1143000" lvl="2" indent="-228600">
              <a:lnSpc>
                <a:spcPct val="115000"/>
              </a:lnSpc>
              <a:spcAft>
                <a:spcPts val="800"/>
              </a:spcAft>
              <a:buFont typeface="+mj-lt"/>
              <a:buAutoNum type="romanLcPeriod"/>
            </a:pPr>
            <a:r>
              <a:rPr lang="en-IN" b="1" u="none" strike="noStrike" dirty="0">
                <a:effectLst/>
                <a:latin typeface="Arial" panose="020B0604020202020204" pitchFamily="34" charset="0"/>
                <a:ea typeface="Calibri" panose="020F0502020204030204" pitchFamily="34" charset="0"/>
                <a:cs typeface="Arial" panose="020B0604020202020204" pitchFamily="34" charset="0"/>
              </a:rPr>
              <a:t>Counselling Registration</a:t>
            </a:r>
            <a:endParaRPr lang="en-IN" u="none" strike="noStrike" dirty="0">
              <a:effectLst/>
              <a:latin typeface="Arial" panose="020B0604020202020204" pitchFamily="34" charset="0"/>
              <a:ea typeface="Calibri" panose="020F0502020204030204" pitchFamily="34" charset="0"/>
              <a:cs typeface="Arial" panose="020B0604020202020204" pitchFamily="34" charset="0"/>
            </a:endParaRPr>
          </a:p>
          <a:p>
            <a:pPr marL="1600200" lvl="3" indent="-228600">
              <a:lnSpc>
                <a:spcPct val="115000"/>
              </a:lnSpc>
              <a:spcAft>
                <a:spcPts val="800"/>
              </a:spcAft>
              <a:buFont typeface="+mj-lt"/>
              <a:buAutoNum type="arabicPeriod"/>
            </a:pPr>
            <a:r>
              <a:rPr lang="en-IN" u="none" strike="noStrike" dirty="0">
                <a:effectLst/>
                <a:latin typeface="Arial" panose="020B0604020202020204" pitchFamily="34" charset="0"/>
                <a:ea typeface="Calibri" panose="020F0502020204030204" pitchFamily="34" charset="0"/>
                <a:cs typeface="Arial" panose="020B0604020202020204" pitchFamily="34" charset="0"/>
              </a:rPr>
              <a:t>Counselling Type</a:t>
            </a:r>
          </a:p>
          <a:p>
            <a:pPr marL="1600200" lvl="3" indent="-228600">
              <a:lnSpc>
                <a:spcPct val="115000"/>
              </a:lnSpc>
              <a:spcAft>
                <a:spcPts val="800"/>
              </a:spcAft>
              <a:buFont typeface="+mj-lt"/>
              <a:buAutoNum type="arabicPeriod"/>
            </a:pPr>
            <a:r>
              <a:rPr lang="en-IN" u="none" strike="noStrike" dirty="0">
                <a:effectLst/>
                <a:latin typeface="Arial" panose="020B0604020202020204" pitchFamily="34" charset="0"/>
                <a:ea typeface="Calibri" panose="020F0502020204030204" pitchFamily="34" charset="0"/>
                <a:cs typeface="Arial" panose="020B0604020202020204" pitchFamily="34" charset="0"/>
              </a:rPr>
              <a:t>Problem Summary</a:t>
            </a:r>
          </a:p>
          <a:p>
            <a:pPr marL="1600200" lvl="3" indent="-228600">
              <a:lnSpc>
                <a:spcPct val="115000"/>
              </a:lnSpc>
              <a:spcAft>
                <a:spcPts val="800"/>
              </a:spcAft>
              <a:buFont typeface="+mj-lt"/>
              <a:buAutoNum type="arabicPeriod"/>
            </a:pPr>
            <a:r>
              <a:rPr lang="en-IN" u="none" strike="noStrike" dirty="0">
                <a:effectLst/>
                <a:latin typeface="Arial" panose="020B0604020202020204" pitchFamily="34" charset="0"/>
                <a:ea typeface="Calibri" panose="020F0502020204030204" pitchFamily="34" charset="0"/>
                <a:cs typeface="Arial" panose="020B0604020202020204" pitchFamily="34" charset="0"/>
              </a:rPr>
              <a:t>Victim details</a:t>
            </a:r>
          </a:p>
          <a:p>
            <a:pPr marL="1143000" lvl="2" indent="-228600">
              <a:lnSpc>
                <a:spcPct val="115000"/>
              </a:lnSpc>
              <a:spcAft>
                <a:spcPts val="800"/>
              </a:spcAft>
              <a:buFont typeface="+mj-lt"/>
              <a:buAutoNum type="romanLcPeriod"/>
            </a:pPr>
            <a:r>
              <a:rPr lang="en-IN" b="1" u="none" strike="noStrike" dirty="0">
                <a:effectLst/>
                <a:latin typeface="Arial" panose="020B0604020202020204" pitchFamily="34" charset="0"/>
                <a:ea typeface="Calibri" panose="020F0502020204030204" pitchFamily="34" charset="0"/>
                <a:cs typeface="Arial" panose="020B0604020202020204" pitchFamily="34" charset="0"/>
              </a:rPr>
              <a:t>Add Family Members</a:t>
            </a:r>
            <a:r>
              <a:rPr lang="en-IN" u="none" strike="noStrike" dirty="0">
                <a:effectLst/>
                <a:latin typeface="Arial" panose="020B0604020202020204" pitchFamily="34" charset="0"/>
                <a:ea typeface="Calibri" panose="020F0502020204030204" pitchFamily="34" charset="0"/>
                <a:cs typeface="Arial" panose="020B0604020202020204" pitchFamily="34" charset="0"/>
              </a:rPr>
              <a:t> (Call this page from Level 3 when counselling session is activated and show call button in list of family member in other case hide the call </a:t>
            </a:r>
            <a:r>
              <a:rPr lang="en-IN" u="none" strike="noStrike" dirty="0" smtClean="0">
                <a:effectLst/>
                <a:latin typeface="Arial" panose="020B0604020202020204" pitchFamily="34" charset="0"/>
                <a:ea typeface="Calibri" panose="020F0502020204030204" pitchFamily="34" charset="0"/>
                <a:cs typeface="Arial" panose="020B0604020202020204" pitchFamily="34" charset="0"/>
              </a:rPr>
              <a:t>button)</a:t>
            </a:r>
          </a:p>
          <a:p>
            <a:pPr marL="285750" lvl="0" indent="-285750">
              <a:lnSpc>
                <a:spcPct val="115000"/>
              </a:lnSpc>
              <a:spcAft>
                <a:spcPts val="800"/>
              </a:spcAft>
              <a:buFont typeface="Arial" panose="020B0604020202020204" pitchFamily="34" charset="0"/>
              <a:buChar char="•"/>
            </a:pPr>
            <a:r>
              <a:rPr lang="en-IN" u="none" strike="noStrike" dirty="0">
                <a:effectLst/>
                <a:latin typeface="Arial" panose="020B0604020202020204" pitchFamily="34" charset="0"/>
                <a:ea typeface="Calibri" panose="020F0502020204030204" pitchFamily="34" charset="0"/>
                <a:cs typeface="Arial" panose="020B0604020202020204" pitchFamily="34" charset="0"/>
              </a:rPr>
              <a:t>Add Form for Family Member</a:t>
            </a:r>
          </a:p>
          <a:p>
            <a:pPr marL="285750" lvl="0" indent="-285750">
              <a:lnSpc>
                <a:spcPct val="115000"/>
              </a:lnSpc>
              <a:spcAft>
                <a:spcPts val="800"/>
              </a:spcAft>
              <a:buFont typeface="Arial" panose="020B0604020202020204" pitchFamily="34" charset="0"/>
              <a:buChar char="•"/>
            </a:pPr>
            <a:r>
              <a:rPr lang="en-IN" u="none" strike="noStrike" dirty="0" smtClean="0">
                <a:effectLst/>
                <a:latin typeface="Arial" panose="020B0604020202020204" pitchFamily="34" charset="0"/>
                <a:ea typeface="Calibri" panose="020F0502020204030204" pitchFamily="34" charset="0"/>
                <a:cs typeface="Arial" panose="020B0604020202020204" pitchFamily="34" charset="0"/>
              </a:rPr>
              <a:t>List </a:t>
            </a:r>
            <a:r>
              <a:rPr lang="en-IN" u="none" strike="noStrike" dirty="0">
                <a:effectLst/>
                <a:latin typeface="Arial" panose="020B0604020202020204" pitchFamily="34" charset="0"/>
                <a:ea typeface="Calibri" panose="020F0502020204030204" pitchFamily="34" charset="0"/>
                <a:cs typeface="Arial" panose="020B0604020202020204" pitchFamily="34" charset="0"/>
              </a:rPr>
              <a:t>of family member</a:t>
            </a:r>
          </a:p>
          <a:p>
            <a:pPr marL="1143000" lvl="2" indent="-228600">
              <a:lnSpc>
                <a:spcPct val="115000"/>
              </a:lnSpc>
              <a:spcAft>
                <a:spcPts val="800"/>
              </a:spcAft>
              <a:buFont typeface="+mj-lt"/>
              <a:buAutoNum type="romanLcPeriod"/>
            </a:pPr>
            <a:r>
              <a:rPr lang="en-IN" b="1" u="none" strike="noStrike" dirty="0">
                <a:effectLst/>
                <a:latin typeface="Arial" panose="020B0604020202020204" pitchFamily="34" charset="0"/>
                <a:ea typeface="Calibri" panose="020F0502020204030204" pitchFamily="34" charset="0"/>
                <a:cs typeface="Arial" panose="020B0604020202020204" pitchFamily="34" charset="0"/>
              </a:rPr>
              <a:t>Schedule Counselling Session</a:t>
            </a:r>
            <a:endParaRPr lang="en-IN" u="none" strike="noStrike" dirty="0">
              <a:effectLst/>
              <a:latin typeface="Arial" panose="020B0604020202020204" pitchFamily="34" charset="0"/>
              <a:ea typeface="Calibri" panose="020F0502020204030204" pitchFamily="34" charset="0"/>
              <a:cs typeface="Arial" panose="020B0604020202020204" pitchFamily="34" charset="0"/>
            </a:endParaRPr>
          </a:p>
          <a:p>
            <a:pPr indent="-179705">
              <a:lnSpc>
                <a:spcPct val="115000"/>
              </a:lnSpc>
              <a:spcAft>
                <a:spcPts val="800"/>
              </a:spcAft>
            </a:pPr>
            <a:r>
              <a:rPr lang="en-IN" dirty="0">
                <a:effectLst/>
                <a:latin typeface="Arial" panose="020B0604020202020204" pitchFamily="34" charset="0"/>
                <a:ea typeface="Calibri" panose="020F0502020204030204" pitchFamily="34" charset="0"/>
                <a:cs typeface="Arial" panose="020B0604020202020204" pitchFamily="34" charset="0"/>
              </a:rPr>
              <a:t>      (Ask) Caller Preferable Date Time</a:t>
            </a:r>
          </a:p>
        </p:txBody>
      </p:sp>
      <p:sp>
        <p:nvSpPr>
          <p:cNvPr id="2" name="TextBox 1"/>
          <p:cNvSpPr txBox="1"/>
          <p:nvPr/>
        </p:nvSpPr>
        <p:spPr>
          <a:xfrm>
            <a:off x="845574" y="540774"/>
            <a:ext cx="4355691" cy="519886"/>
          </a:xfrm>
          <a:prstGeom prst="rect">
            <a:avLst/>
          </a:prstGeom>
          <a:noFill/>
        </p:spPr>
        <p:txBody>
          <a:bodyPr wrap="square" rtlCol="0">
            <a:spAutoFit/>
          </a:bodyPr>
          <a:lstStyle/>
          <a:p>
            <a:pPr>
              <a:lnSpc>
                <a:spcPct val="107000"/>
              </a:lnSpc>
              <a:spcAft>
                <a:spcPts val="800"/>
              </a:spcAft>
            </a:pPr>
            <a:r>
              <a:rPr lang="en-IN" sz="2800" b="1" dirty="0" smtClean="0">
                <a:solidFill>
                  <a:schemeClr val="accent1"/>
                </a:solidFill>
                <a:latin typeface="Arial" panose="020B0604020202020204" pitchFamily="34" charset="0"/>
                <a:ea typeface="Calibri" panose="020F0502020204030204" pitchFamily="34" charset="0"/>
                <a:cs typeface="Arial" panose="020B0604020202020204" pitchFamily="34" charset="0"/>
              </a:rPr>
              <a:t>Action Counselling</a:t>
            </a:r>
            <a:r>
              <a:rPr lang="en-IN" sz="28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 </a:t>
            </a:r>
            <a:endParaRPr lang="en-IN" sz="2800"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7175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5EA1655-8932-D521-4DEF-88FD0D460FA6}"/>
              </a:ext>
            </a:extLst>
          </p:cNvPr>
          <p:cNvPicPr>
            <a:picLocks noChangeAspect="1"/>
          </p:cNvPicPr>
          <p:nvPr/>
        </p:nvPicPr>
        <p:blipFill>
          <a:blip r:embed="rId2"/>
          <a:stretch>
            <a:fillRect/>
          </a:stretch>
        </p:blipFill>
        <p:spPr>
          <a:xfrm>
            <a:off x="0" y="973176"/>
            <a:ext cx="6602447" cy="4670541"/>
          </a:xfrm>
          <a:prstGeom prst="rect">
            <a:avLst/>
          </a:prstGeom>
        </p:spPr>
      </p:pic>
      <p:pic>
        <p:nvPicPr>
          <p:cNvPr id="5" name="Picture 4">
            <a:extLst>
              <a:ext uri="{FF2B5EF4-FFF2-40B4-BE49-F238E27FC236}">
                <a16:creationId xmlns="" xmlns:a16="http://schemas.microsoft.com/office/drawing/2014/main" id="{A5DAEE68-EA6F-0769-8C31-51EDAD045573}"/>
              </a:ext>
            </a:extLst>
          </p:cNvPr>
          <p:cNvPicPr>
            <a:picLocks noChangeAspect="1"/>
          </p:cNvPicPr>
          <p:nvPr/>
        </p:nvPicPr>
        <p:blipFill>
          <a:blip r:embed="rId3"/>
          <a:stretch>
            <a:fillRect/>
          </a:stretch>
        </p:blipFill>
        <p:spPr>
          <a:xfrm>
            <a:off x="6602447" y="973176"/>
            <a:ext cx="5484569" cy="4562385"/>
          </a:xfrm>
          <a:prstGeom prst="rect">
            <a:avLst/>
          </a:prstGeom>
        </p:spPr>
      </p:pic>
      <p:sp>
        <p:nvSpPr>
          <p:cNvPr id="6" name="TextBox 5"/>
          <p:cNvSpPr txBox="1"/>
          <p:nvPr/>
        </p:nvSpPr>
        <p:spPr>
          <a:xfrm>
            <a:off x="353962" y="226142"/>
            <a:ext cx="4355691" cy="519886"/>
          </a:xfrm>
          <a:prstGeom prst="rect">
            <a:avLst/>
          </a:prstGeom>
          <a:noFill/>
        </p:spPr>
        <p:txBody>
          <a:bodyPr wrap="square" rtlCol="0">
            <a:spAutoFit/>
          </a:bodyPr>
          <a:lstStyle/>
          <a:p>
            <a:pPr>
              <a:lnSpc>
                <a:spcPct val="107000"/>
              </a:lnSpc>
              <a:spcAft>
                <a:spcPts val="800"/>
              </a:spcAft>
            </a:pPr>
            <a:r>
              <a:rPr lang="en-IN" sz="2800" b="1" dirty="0" smtClean="0">
                <a:solidFill>
                  <a:schemeClr val="accent1"/>
                </a:solidFill>
                <a:latin typeface="Arial" panose="020B0604020202020204" pitchFamily="34" charset="0"/>
                <a:ea typeface="Calibri" panose="020F0502020204030204" pitchFamily="34" charset="0"/>
                <a:cs typeface="Arial" panose="020B0604020202020204" pitchFamily="34" charset="0"/>
              </a:rPr>
              <a:t>Counselling Form</a:t>
            </a:r>
            <a:r>
              <a:rPr lang="en-IN" sz="2800" dirty="0" smtClean="0">
                <a:solidFill>
                  <a:schemeClr val="accent1"/>
                </a:solidFill>
                <a:latin typeface="Arial" panose="020B0604020202020204" pitchFamily="34" charset="0"/>
                <a:ea typeface="Calibri" panose="020F0502020204030204" pitchFamily="34" charset="0"/>
                <a:cs typeface="Arial" panose="020B0604020202020204" pitchFamily="34" charset="0"/>
              </a:rPr>
              <a:t> </a:t>
            </a:r>
            <a:endParaRPr lang="en-IN" sz="2800"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16502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678426" y="894735"/>
            <a:ext cx="10675374" cy="5653855"/>
          </a:xfrm>
          <a:prstGeom prst="rect">
            <a:avLst/>
          </a:prstGeom>
        </p:spPr>
        <p:txBody>
          <a:bodyPr wrap="square">
            <a:spAutoFit/>
          </a:bodyPr>
          <a:lstStyle/>
          <a:p>
            <a:pPr marL="457200">
              <a:lnSpc>
                <a:spcPct val="120000"/>
              </a:lnSpc>
              <a:spcAft>
                <a:spcPts val="0"/>
              </a:spcAft>
            </a:pPr>
            <a:r>
              <a:rPr lang="en-IN" sz="1100" b="1" dirty="0">
                <a:latin typeface="Open Sans"/>
                <a:ea typeface="Open Sans"/>
                <a:cs typeface="Open Sans"/>
              </a:rPr>
              <a:t>Follow Up -</a:t>
            </a:r>
            <a:r>
              <a:rPr lang="en-IN" sz="1100" dirty="0">
                <a:latin typeface="Open Sans"/>
                <a:ea typeface="Open Sans"/>
                <a:cs typeface="Open Sans"/>
              </a:rPr>
              <a:t> Follow up will be done differently with the caller, service </a:t>
            </a:r>
            <a:r>
              <a:rPr lang="en-IN" sz="1100" dirty="0" smtClean="0">
                <a:latin typeface="Open Sans"/>
                <a:ea typeface="Open Sans"/>
                <a:cs typeface="Open Sans"/>
              </a:rPr>
              <a:t>provider.</a:t>
            </a:r>
            <a:endParaRPr lang="en-IN" sz="1100" dirty="0">
              <a:latin typeface="Arial" panose="020B0604020202020204" pitchFamily="34" charset="0"/>
              <a:ea typeface="Arial" panose="020B0604020202020204" pitchFamily="34" charset="0"/>
            </a:endParaRPr>
          </a:p>
          <a:p>
            <a:pPr marL="457200">
              <a:lnSpc>
                <a:spcPct val="120000"/>
              </a:lnSpc>
              <a:spcAft>
                <a:spcPts val="0"/>
              </a:spcAft>
            </a:pPr>
            <a:r>
              <a:rPr lang="en-IN" sz="1100" dirty="0">
                <a:latin typeface="Open Sans"/>
                <a:ea typeface="Open Sans"/>
                <a:cs typeface="Open Sans"/>
              </a:rPr>
              <a:t>After registering the grievance, and counselling session the follow up on that call will be required or not that will be decided by the call attendant and counsellor.</a:t>
            </a:r>
            <a:endParaRPr lang="en-IN" sz="1100" dirty="0">
              <a:latin typeface="Arial" panose="020B0604020202020204" pitchFamily="34" charset="0"/>
              <a:ea typeface="Arial" panose="020B0604020202020204" pitchFamily="34" charset="0"/>
            </a:endParaRPr>
          </a:p>
          <a:p>
            <a:pPr marL="457200">
              <a:lnSpc>
                <a:spcPct val="120000"/>
              </a:lnSpc>
              <a:spcAft>
                <a:spcPts val="0"/>
              </a:spcAft>
            </a:pPr>
            <a:r>
              <a:rPr lang="en-IN" sz="1100" dirty="0">
                <a:latin typeface="Open Sans"/>
                <a:ea typeface="Open Sans"/>
                <a:cs typeface="Open Sans"/>
              </a:rPr>
              <a:t>In case of grievance, the call attendant has to decide whether follow up is required with the caller and service provider. </a:t>
            </a:r>
            <a:endParaRPr lang="en-IN" sz="1100" dirty="0">
              <a:latin typeface="Arial" panose="020B0604020202020204" pitchFamily="34" charset="0"/>
              <a:ea typeface="Arial" panose="020B0604020202020204" pitchFamily="34" charset="0"/>
            </a:endParaRPr>
          </a:p>
          <a:p>
            <a:pPr marL="457200">
              <a:lnSpc>
                <a:spcPct val="120000"/>
              </a:lnSpc>
              <a:spcAft>
                <a:spcPts val="0"/>
              </a:spcAft>
            </a:pPr>
            <a:r>
              <a:rPr lang="en-IN" sz="1100" dirty="0">
                <a:latin typeface="Open Sans"/>
                <a:ea typeface="Open Sans"/>
                <a:cs typeface="Open Sans"/>
              </a:rPr>
              <a:t> </a:t>
            </a:r>
            <a:endParaRPr lang="en-IN" sz="1100" dirty="0">
              <a:latin typeface="Arial" panose="020B0604020202020204" pitchFamily="34" charset="0"/>
              <a:ea typeface="Arial" panose="020B0604020202020204" pitchFamily="34" charset="0"/>
            </a:endParaRPr>
          </a:p>
          <a:p>
            <a:pPr marL="742950" lvl="1" indent="-285750">
              <a:lnSpc>
                <a:spcPct val="120000"/>
              </a:lnSpc>
              <a:spcAft>
                <a:spcPts val="0"/>
              </a:spcAft>
              <a:buFont typeface="+mj-lt"/>
              <a:buAutoNum type="alphaLcPeriod"/>
            </a:pPr>
            <a:r>
              <a:rPr lang="en-IN" sz="1100" dirty="0">
                <a:latin typeface="Open Sans"/>
                <a:ea typeface="Open Sans"/>
                <a:cs typeface="Open Sans"/>
              </a:rPr>
              <a:t>Follow up with the caller. - </a:t>
            </a:r>
            <a:r>
              <a:rPr lang="en-IN" sz="1100" b="1" dirty="0">
                <a:latin typeface="Open Sans"/>
                <a:ea typeface="Open Sans"/>
                <a:cs typeface="Open Sans"/>
              </a:rPr>
              <a:t>Call to victim after 24 h</a:t>
            </a:r>
            <a:endParaRPr lang="en-IN" sz="1100" dirty="0">
              <a:latin typeface="Arial" panose="020B0604020202020204" pitchFamily="34" charset="0"/>
              <a:ea typeface="Arial" panose="020B0604020202020204" pitchFamily="34" charset="0"/>
            </a:endParaRPr>
          </a:p>
          <a:p>
            <a:pPr marL="742950" lvl="1" indent="-285750">
              <a:lnSpc>
                <a:spcPct val="120000"/>
              </a:lnSpc>
              <a:spcAft>
                <a:spcPts val="0"/>
              </a:spcAft>
              <a:buFont typeface="+mj-lt"/>
              <a:buAutoNum type="alphaLcPeriod"/>
            </a:pPr>
            <a:r>
              <a:rPr lang="en-IN" sz="1100" dirty="0">
                <a:latin typeface="Open Sans"/>
                <a:ea typeface="Open Sans"/>
                <a:cs typeface="Open Sans"/>
              </a:rPr>
              <a:t>Follow up with service provider </a:t>
            </a:r>
            <a:r>
              <a:rPr lang="en-IN" sz="1100" dirty="0" smtClean="0">
                <a:latin typeface="Open Sans"/>
                <a:ea typeface="Open Sans"/>
                <a:cs typeface="Open Sans"/>
              </a:rPr>
              <a:t>–</a:t>
            </a:r>
          </a:p>
          <a:p>
            <a:pPr marL="742950" lvl="1" indent="-285750">
              <a:lnSpc>
                <a:spcPct val="120000"/>
              </a:lnSpc>
              <a:spcAft>
                <a:spcPts val="0"/>
              </a:spcAft>
              <a:buFont typeface="+mj-lt"/>
              <a:buAutoNum type="alphaLcPeriod"/>
            </a:pPr>
            <a:endParaRPr lang="en-IN" sz="1100" dirty="0">
              <a:latin typeface="Arial" panose="020B0604020202020204" pitchFamily="34" charset="0"/>
              <a:ea typeface="Open Sans"/>
            </a:endParaRPr>
          </a:p>
          <a:p>
            <a:pPr lvl="1">
              <a:lnSpc>
                <a:spcPct val="120000"/>
              </a:lnSpc>
              <a:spcAft>
                <a:spcPts val="0"/>
              </a:spcAft>
            </a:pPr>
            <a:r>
              <a:rPr lang="en-IN" sz="1100" b="1" dirty="0" smtClean="0">
                <a:latin typeface="Open Sans"/>
                <a:ea typeface="Open Sans"/>
                <a:cs typeface="Open Sans"/>
              </a:rPr>
              <a:t>Categories </a:t>
            </a:r>
            <a:r>
              <a:rPr lang="en-IN" sz="1100" b="1" dirty="0">
                <a:latin typeface="Open Sans"/>
                <a:ea typeface="Open Sans"/>
                <a:cs typeface="Open Sans"/>
              </a:rPr>
              <a:t>default follow up time</a:t>
            </a:r>
            <a:endParaRPr lang="en-IN" sz="1100" dirty="0">
              <a:latin typeface="Arial" panose="020B0604020202020204" pitchFamily="34" charset="0"/>
              <a:ea typeface="Arial" panose="020B0604020202020204" pitchFamily="34" charset="0"/>
            </a:endParaRPr>
          </a:p>
          <a:p>
            <a:pPr marL="800100" lvl="1" indent="-342900">
              <a:lnSpc>
                <a:spcPct val="120000"/>
              </a:lnSpc>
              <a:spcBef>
                <a:spcPts val="600"/>
              </a:spcBef>
              <a:buFont typeface="+mj-lt"/>
              <a:buAutoNum type="arabicPeriod"/>
            </a:pPr>
            <a:r>
              <a:rPr lang="en-IN" sz="1100" dirty="0">
                <a:latin typeface="Open Sans"/>
                <a:ea typeface="Open Sans"/>
                <a:cs typeface="Open Sans"/>
              </a:rPr>
              <a:t>Cyber-crimes against women -</a:t>
            </a:r>
            <a:r>
              <a:rPr lang="en-IN" sz="1100" b="1" dirty="0">
                <a:latin typeface="Open Sans"/>
                <a:ea typeface="Open Sans"/>
                <a:cs typeface="Open Sans"/>
              </a:rPr>
              <a:t> 4 h</a:t>
            </a:r>
            <a:endParaRPr lang="en-IN" sz="1100" dirty="0">
              <a:latin typeface="Arial" panose="020B0604020202020204" pitchFamily="34" charset="0"/>
              <a:ea typeface="Arial" panose="020B0604020202020204" pitchFamily="34" charset="0"/>
            </a:endParaRPr>
          </a:p>
          <a:p>
            <a:pPr marL="800100" lvl="1" indent="-342900">
              <a:lnSpc>
                <a:spcPct val="120000"/>
              </a:lnSpc>
              <a:buFont typeface="+mj-lt"/>
              <a:buAutoNum type="arabicPeriod"/>
            </a:pPr>
            <a:r>
              <a:rPr lang="en-IN" sz="1100" dirty="0">
                <a:latin typeface="Open Sans"/>
                <a:ea typeface="Open Sans"/>
                <a:cs typeface="Open Sans"/>
              </a:rPr>
              <a:t>Rape / Attempt to rape - </a:t>
            </a:r>
            <a:r>
              <a:rPr lang="en-IN" sz="1100" b="1" dirty="0">
                <a:latin typeface="Open Sans"/>
                <a:ea typeface="Open Sans"/>
                <a:cs typeface="Open Sans"/>
              </a:rPr>
              <a:t>2 h</a:t>
            </a:r>
            <a:endParaRPr lang="en-IN" sz="1100" dirty="0">
              <a:latin typeface="Arial" panose="020B0604020202020204" pitchFamily="34" charset="0"/>
              <a:ea typeface="Arial" panose="020B0604020202020204" pitchFamily="34" charset="0"/>
            </a:endParaRPr>
          </a:p>
          <a:p>
            <a:pPr marL="800100" lvl="1" indent="-342900">
              <a:lnSpc>
                <a:spcPct val="120000"/>
              </a:lnSpc>
              <a:buFont typeface="+mj-lt"/>
              <a:buAutoNum type="arabicPeriod"/>
            </a:pPr>
            <a:r>
              <a:rPr lang="en-IN" sz="1100" dirty="0">
                <a:latin typeface="Open Sans"/>
                <a:ea typeface="Open Sans"/>
                <a:cs typeface="Open Sans"/>
              </a:rPr>
              <a:t> Acid Attack </a:t>
            </a:r>
            <a:r>
              <a:rPr lang="en-IN" sz="1100" b="1" dirty="0">
                <a:latin typeface="Open Sans"/>
                <a:ea typeface="Open Sans"/>
                <a:cs typeface="Open Sans"/>
              </a:rPr>
              <a:t>- 2 h</a:t>
            </a:r>
            <a:endParaRPr lang="en-IN" sz="1100" dirty="0">
              <a:latin typeface="Arial" panose="020B0604020202020204" pitchFamily="34" charset="0"/>
              <a:ea typeface="Arial" panose="020B0604020202020204" pitchFamily="34" charset="0"/>
            </a:endParaRPr>
          </a:p>
          <a:p>
            <a:pPr marL="800100" lvl="1" indent="-342900">
              <a:lnSpc>
                <a:spcPct val="120000"/>
              </a:lnSpc>
              <a:buFont typeface="+mj-lt"/>
              <a:buAutoNum type="arabicPeriod"/>
            </a:pPr>
            <a:r>
              <a:rPr lang="en-IN" sz="1100" dirty="0">
                <a:latin typeface="Open Sans"/>
                <a:ea typeface="Open Sans"/>
                <a:cs typeface="Open Sans"/>
              </a:rPr>
              <a:t> Sexual Assault </a:t>
            </a:r>
            <a:r>
              <a:rPr lang="en-IN" sz="1100" b="1" dirty="0">
                <a:latin typeface="Open Sans"/>
                <a:ea typeface="Open Sans"/>
                <a:cs typeface="Open Sans"/>
              </a:rPr>
              <a:t>- 24 h</a:t>
            </a:r>
            <a:endParaRPr lang="en-IN" sz="1100" dirty="0">
              <a:latin typeface="Arial" panose="020B0604020202020204" pitchFamily="34" charset="0"/>
              <a:ea typeface="Arial" panose="020B0604020202020204" pitchFamily="34" charset="0"/>
            </a:endParaRPr>
          </a:p>
          <a:p>
            <a:pPr marL="800100" lvl="1" indent="-342900">
              <a:lnSpc>
                <a:spcPct val="120000"/>
              </a:lnSpc>
              <a:buFont typeface="+mj-lt"/>
              <a:buAutoNum type="arabicPeriod"/>
            </a:pPr>
            <a:r>
              <a:rPr lang="en-IN" sz="1100" dirty="0">
                <a:latin typeface="Open Sans"/>
                <a:ea typeface="Open Sans"/>
                <a:cs typeface="Open Sans"/>
              </a:rPr>
              <a:t> Sexual Harassment of women at workplace </a:t>
            </a:r>
            <a:r>
              <a:rPr lang="en-IN" sz="1100" b="1" dirty="0">
                <a:latin typeface="Open Sans"/>
                <a:ea typeface="Open Sans"/>
                <a:cs typeface="Open Sans"/>
              </a:rPr>
              <a:t>- 24 h</a:t>
            </a:r>
            <a:endParaRPr lang="en-IN" sz="1100" dirty="0">
              <a:latin typeface="Arial" panose="020B0604020202020204" pitchFamily="34" charset="0"/>
              <a:ea typeface="Arial" panose="020B0604020202020204" pitchFamily="34" charset="0"/>
            </a:endParaRPr>
          </a:p>
          <a:p>
            <a:pPr marL="800100" lvl="1" indent="-342900">
              <a:lnSpc>
                <a:spcPct val="120000"/>
              </a:lnSpc>
              <a:buFont typeface="+mj-lt"/>
              <a:buAutoNum type="arabicPeriod"/>
            </a:pPr>
            <a:r>
              <a:rPr lang="en-IN" sz="1100" dirty="0">
                <a:latin typeface="Open Sans"/>
                <a:ea typeface="Open Sans"/>
                <a:cs typeface="Open Sans"/>
              </a:rPr>
              <a:t> Outraging modesty / Molestation</a:t>
            </a:r>
            <a:r>
              <a:rPr lang="en-IN" sz="1100" b="1" dirty="0">
                <a:latin typeface="Open Sans"/>
                <a:ea typeface="Open Sans"/>
                <a:cs typeface="Open Sans"/>
              </a:rPr>
              <a:t> - 24 h</a:t>
            </a:r>
            <a:endParaRPr lang="en-IN" sz="1100" dirty="0">
              <a:latin typeface="Arial" panose="020B0604020202020204" pitchFamily="34" charset="0"/>
              <a:ea typeface="Arial" panose="020B0604020202020204" pitchFamily="34" charset="0"/>
            </a:endParaRPr>
          </a:p>
          <a:p>
            <a:pPr marL="800100" lvl="1" indent="-342900">
              <a:lnSpc>
                <a:spcPct val="120000"/>
              </a:lnSpc>
              <a:buFont typeface="+mj-lt"/>
              <a:buAutoNum type="arabicPeriod"/>
            </a:pPr>
            <a:r>
              <a:rPr lang="en-IN" sz="1100" dirty="0">
                <a:latin typeface="Open Sans"/>
                <a:ea typeface="Open Sans"/>
                <a:cs typeface="Open Sans"/>
              </a:rPr>
              <a:t> Domestic Violence/dowry harassment</a:t>
            </a:r>
            <a:r>
              <a:rPr lang="en-IN" sz="1100" b="1" dirty="0">
                <a:latin typeface="Open Sans"/>
                <a:ea typeface="Open Sans"/>
                <a:cs typeface="Open Sans"/>
              </a:rPr>
              <a:t> - 24 h</a:t>
            </a:r>
            <a:endParaRPr lang="en-IN" sz="1100" dirty="0">
              <a:latin typeface="Arial" panose="020B0604020202020204" pitchFamily="34" charset="0"/>
              <a:ea typeface="Arial" panose="020B0604020202020204" pitchFamily="34" charset="0"/>
            </a:endParaRPr>
          </a:p>
          <a:p>
            <a:pPr marL="800100" lvl="1" indent="-342900">
              <a:lnSpc>
                <a:spcPct val="120000"/>
              </a:lnSpc>
              <a:buFont typeface="+mj-lt"/>
              <a:buAutoNum type="arabicPeriod"/>
            </a:pPr>
            <a:r>
              <a:rPr lang="en-IN" sz="1100" dirty="0">
                <a:latin typeface="Open Sans"/>
                <a:ea typeface="Open Sans"/>
                <a:cs typeface="Open Sans"/>
              </a:rPr>
              <a:t> Police apathy </a:t>
            </a:r>
            <a:r>
              <a:rPr lang="en-IN" sz="1100" b="1" dirty="0">
                <a:latin typeface="Open Sans"/>
                <a:ea typeface="Open Sans"/>
                <a:cs typeface="Open Sans"/>
              </a:rPr>
              <a:t>- 24 </a:t>
            </a:r>
            <a:r>
              <a:rPr lang="en-IN" sz="1100" b="1" dirty="0" err="1">
                <a:latin typeface="Open Sans"/>
                <a:ea typeface="Open Sans"/>
                <a:cs typeface="Open Sans"/>
              </a:rPr>
              <a:t>hs</a:t>
            </a:r>
            <a:endParaRPr lang="en-IN" sz="1100" dirty="0">
              <a:latin typeface="Arial" panose="020B0604020202020204" pitchFamily="34" charset="0"/>
              <a:ea typeface="Arial" panose="020B0604020202020204" pitchFamily="34" charset="0"/>
            </a:endParaRPr>
          </a:p>
          <a:p>
            <a:pPr marL="800100" lvl="1" indent="-342900">
              <a:lnSpc>
                <a:spcPct val="120000"/>
              </a:lnSpc>
              <a:buFont typeface="+mj-lt"/>
              <a:buAutoNum type="arabicPeriod"/>
            </a:pPr>
            <a:r>
              <a:rPr lang="en-IN" sz="1100" dirty="0">
                <a:latin typeface="Open Sans"/>
                <a:ea typeface="Open Sans"/>
                <a:cs typeface="Open Sans"/>
              </a:rPr>
              <a:t> Choice in marriage / Honour Crimes </a:t>
            </a:r>
            <a:r>
              <a:rPr lang="en-IN" sz="1100" b="1" dirty="0">
                <a:latin typeface="Open Sans"/>
                <a:ea typeface="Open Sans"/>
                <a:cs typeface="Open Sans"/>
              </a:rPr>
              <a:t>- 8 h</a:t>
            </a:r>
            <a:endParaRPr lang="en-IN" sz="1100" dirty="0">
              <a:latin typeface="Arial" panose="020B0604020202020204" pitchFamily="34" charset="0"/>
              <a:ea typeface="Arial" panose="020B0604020202020204" pitchFamily="34" charset="0"/>
            </a:endParaRPr>
          </a:p>
          <a:p>
            <a:pPr marL="800100" lvl="1" indent="-342900">
              <a:lnSpc>
                <a:spcPct val="120000"/>
              </a:lnSpc>
              <a:buFont typeface="+mj-lt"/>
              <a:buAutoNum type="arabicPeriod"/>
            </a:pPr>
            <a:r>
              <a:rPr lang="en-IN" sz="1100" dirty="0">
                <a:latin typeface="Open Sans"/>
                <a:ea typeface="Open Sans"/>
                <a:cs typeface="Open Sans"/>
              </a:rPr>
              <a:t> Mental Stress</a:t>
            </a:r>
            <a:r>
              <a:rPr lang="en-IN" sz="1100" b="1" dirty="0">
                <a:latin typeface="Open Sans"/>
                <a:ea typeface="Open Sans"/>
                <a:cs typeface="Open Sans"/>
              </a:rPr>
              <a:t> - 24 </a:t>
            </a:r>
            <a:r>
              <a:rPr lang="en-IN" sz="1100" b="1" dirty="0" smtClean="0">
                <a:latin typeface="Open Sans"/>
                <a:ea typeface="Open Sans"/>
                <a:cs typeface="Open Sans"/>
              </a:rPr>
              <a:t>h</a:t>
            </a:r>
            <a:endParaRPr lang="en-IN" sz="1100" dirty="0" smtClean="0">
              <a:latin typeface="Arial" panose="020B0604020202020204" pitchFamily="34" charset="0"/>
              <a:ea typeface="Open Sans"/>
            </a:endParaRPr>
          </a:p>
          <a:p>
            <a:pPr lvl="1">
              <a:lnSpc>
                <a:spcPct val="120000"/>
              </a:lnSpc>
            </a:pPr>
            <a:r>
              <a:rPr lang="en-IN" sz="1100" b="1" dirty="0" smtClean="0">
                <a:latin typeface="Open Sans"/>
                <a:ea typeface="Open Sans"/>
                <a:cs typeface="Open Sans"/>
              </a:rPr>
              <a:t>Actions </a:t>
            </a:r>
            <a:r>
              <a:rPr lang="en-IN" sz="1100" b="1" dirty="0">
                <a:latin typeface="Open Sans"/>
                <a:ea typeface="Open Sans"/>
                <a:cs typeface="Open Sans"/>
              </a:rPr>
              <a:t>on follow up - </a:t>
            </a:r>
            <a:endParaRPr lang="en-IN" sz="1100" dirty="0">
              <a:latin typeface="Arial" panose="020B0604020202020204" pitchFamily="34" charset="0"/>
              <a:ea typeface="Arial" panose="020B0604020202020204" pitchFamily="34" charset="0"/>
            </a:endParaRPr>
          </a:p>
          <a:p>
            <a:pPr marL="1371600">
              <a:lnSpc>
                <a:spcPct val="120000"/>
              </a:lnSpc>
              <a:spcAft>
                <a:spcPts val="0"/>
              </a:spcAft>
            </a:pPr>
            <a:r>
              <a:rPr lang="en-IN" sz="1100" b="1" dirty="0">
                <a:latin typeface="Open Sans"/>
                <a:ea typeface="Open Sans"/>
                <a:cs typeface="Open Sans"/>
              </a:rPr>
              <a:t>Call close</a:t>
            </a:r>
            <a:endParaRPr lang="en-IN" sz="1100" dirty="0">
              <a:latin typeface="Arial" panose="020B0604020202020204" pitchFamily="34" charset="0"/>
              <a:ea typeface="Arial" panose="020B0604020202020204" pitchFamily="34" charset="0"/>
            </a:endParaRPr>
          </a:p>
          <a:p>
            <a:pPr marL="1371600">
              <a:lnSpc>
                <a:spcPct val="120000"/>
              </a:lnSpc>
              <a:spcAft>
                <a:spcPts val="0"/>
              </a:spcAft>
            </a:pPr>
            <a:r>
              <a:rPr lang="en-IN" sz="1100" b="1" dirty="0">
                <a:latin typeface="Open Sans"/>
                <a:ea typeface="Open Sans"/>
                <a:cs typeface="Open Sans"/>
              </a:rPr>
              <a:t>Follow up</a:t>
            </a:r>
            <a:endParaRPr lang="en-IN" sz="1100" dirty="0">
              <a:latin typeface="Arial" panose="020B0604020202020204" pitchFamily="34" charset="0"/>
              <a:ea typeface="Arial" panose="020B0604020202020204" pitchFamily="34" charset="0"/>
            </a:endParaRPr>
          </a:p>
          <a:p>
            <a:pPr marL="1371600">
              <a:lnSpc>
                <a:spcPct val="120000"/>
              </a:lnSpc>
              <a:spcAft>
                <a:spcPts val="0"/>
              </a:spcAft>
            </a:pPr>
            <a:r>
              <a:rPr lang="en-IN" sz="1100" b="1" dirty="0">
                <a:latin typeface="Open Sans"/>
                <a:ea typeface="Open Sans"/>
                <a:cs typeface="Open Sans"/>
              </a:rPr>
              <a:t>Follow up with higher authority</a:t>
            </a:r>
            <a:endParaRPr lang="en-IN" sz="1100" dirty="0">
              <a:latin typeface="Arial" panose="020B0604020202020204" pitchFamily="34" charset="0"/>
              <a:ea typeface="Arial" panose="020B0604020202020204" pitchFamily="34" charset="0"/>
            </a:endParaRPr>
          </a:p>
          <a:p>
            <a:pPr marL="914400">
              <a:lnSpc>
                <a:spcPct val="120000"/>
              </a:lnSpc>
              <a:spcAft>
                <a:spcPts val="0"/>
              </a:spcAft>
            </a:pPr>
            <a:r>
              <a:rPr lang="en-IN" sz="1100" dirty="0">
                <a:latin typeface="Open Sans"/>
                <a:ea typeface="Open Sans"/>
                <a:cs typeface="Open Sans"/>
              </a:rPr>
              <a:t> </a:t>
            </a:r>
            <a:endParaRPr lang="en-IN" sz="1100" dirty="0">
              <a:latin typeface="Arial" panose="020B0604020202020204" pitchFamily="34" charset="0"/>
              <a:ea typeface="Arial" panose="020B0604020202020204" pitchFamily="34" charset="0"/>
            </a:endParaRPr>
          </a:p>
          <a:p>
            <a:pPr marL="457200">
              <a:lnSpc>
                <a:spcPct val="120000"/>
              </a:lnSpc>
              <a:spcAft>
                <a:spcPts val="0"/>
              </a:spcAft>
            </a:pPr>
            <a:r>
              <a:rPr lang="en-IN" sz="1100" b="1" dirty="0">
                <a:latin typeface="Open Sans"/>
                <a:ea typeface="Open Sans"/>
                <a:cs typeface="Open Sans"/>
              </a:rPr>
              <a:t>Call Close - </a:t>
            </a:r>
            <a:r>
              <a:rPr lang="en-IN" sz="1100" dirty="0">
                <a:latin typeface="Open Sans"/>
                <a:ea typeface="Open Sans"/>
                <a:cs typeface="Open Sans"/>
              </a:rPr>
              <a:t>In call close there are 2 cases as per the actions on call.</a:t>
            </a:r>
            <a:endParaRPr lang="en-IN" sz="1100" dirty="0">
              <a:latin typeface="Arial" panose="020B0604020202020204" pitchFamily="34" charset="0"/>
              <a:ea typeface="Arial" panose="020B0604020202020204" pitchFamily="34" charset="0"/>
            </a:endParaRPr>
          </a:p>
          <a:p>
            <a:pPr marL="342900" lvl="0" indent="-342900">
              <a:lnSpc>
                <a:spcPct val="120000"/>
              </a:lnSpc>
              <a:spcAft>
                <a:spcPts val="0"/>
              </a:spcAft>
              <a:buFont typeface="+mj-lt"/>
              <a:buAutoNum type="arabicPeriod"/>
            </a:pPr>
            <a:r>
              <a:rPr lang="en-IN" sz="1100" dirty="0">
                <a:latin typeface="Open Sans"/>
                <a:ea typeface="Open Sans"/>
                <a:cs typeface="Open Sans"/>
              </a:rPr>
              <a:t>For enquiries action, will consider the call as close once the enquiry has been done. </a:t>
            </a:r>
            <a:endParaRPr lang="en-IN" sz="1100" dirty="0">
              <a:latin typeface="Arial" panose="020B0604020202020204" pitchFamily="34" charset="0"/>
              <a:ea typeface="Arial" panose="020B0604020202020204" pitchFamily="34" charset="0"/>
            </a:endParaRPr>
          </a:p>
          <a:p>
            <a:pPr marL="342900" lvl="0" indent="-342900">
              <a:lnSpc>
                <a:spcPct val="120000"/>
              </a:lnSpc>
              <a:spcAft>
                <a:spcPts val="0"/>
              </a:spcAft>
              <a:buFont typeface="+mj-lt"/>
              <a:buAutoNum type="arabicPeriod"/>
            </a:pPr>
            <a:r>
              <a:rPr lang="en-IN" sz="1100" dirty="0">
                <a:latin typeface="Open Sans"/>
                <a:ea typeface="Open Sans"/>
                <a:cs typeface="Open Sans"/>
              </a:rPr>
              <a:t>For Grievance and counselling actions, call close will be manually marked by the all attendant as per the follow up taken with the caller, service provider and counsellor.</a:t>
            </a:r>
            <a:endParaRPr lang="en-IN" sz="1100" u="none" strike="noStrike" dirty="0">
              <a:effectLst/>
              <a:latin typeface="Arial" panose="020B0604020202020204" pitchFamily="34" charset="0"/>
              <a:ea typeface="Arial" panose="020B0604020202020204" pitchFamily="34" charset="0"/>
            </a:endParaRPr>
          </a:p>
        </p:txBody>
      </p:sp>
      <p:sp>
        <p:nvSpPr>
          <p:cNvPr id="6" name="TextBox 5"/>
          <p:cNvSpPr txBox="1"/>
          <p:nvPr/>
        </p:nvSpPr>
        <p:spPr>
          <a:xfrm>
            <a:off x="471948" y="158815"/>
            <a:ext cx="4326194" cy="519886"/>
          </a:xfrm>
          <a:prstGeom prst="rect">
            <a:avLst/>
          </a:prstGeom>
          <a:noFill/>
        </p:spPr>
        <p:txBody>
          <a:bodyPr wrap="square" rtlCol="0">
            <a:spAutoFit/>
          </a:bodyPr>
          <a:lstStyle/>
          <a:p>
            <a:pPr>
              <a:lnSpc>
                <a:spcPct val="107000"/>
              </a:lnSpc>
              <a:spcAft>
                <a:spcPts val="800"/>
              </a:spcAft>
            </a:pPr>
            <a:r>
              <a:rPr lang="en-IN" sz="2800" b="1" dirty="0" smtClean="0">
                <a:solidFill>
                  <a:schemeClr val="accent1"/>
                </a:solidFill>
                <a:latin typeface="Arial" panose="020B0604020202020204" pitchFamily="34" charset="0"/>
                <a:ea typeface="Calibri" panose="020F0502020204030204" pitchFamily="34" charset="0"/>
                <a:cs typeface="Arial" panose="020B0604020202020204" pitchFamily="34" charset="0"/>
              </a:rPr>
              <a:t>Action </a:t>
            </a:r>
            <a:r>
              <a:rPr lang="en-IN" sz="2800" b="1" dirty="0" smtClean="0">
                <a:solidFill>
                  <a:schemeClr val="accent1"/>
                </a:solidFill>
                <a:latin typeface="Arial" panose="020B0604020202020204" pitchFamily="34" charset="0"/>
                <a:ea typeface="Calibri" panose="020F0502020204030204" pitchFamily="34" charset="0"/>
                <a:cs typeface="Arial" panose="020B0604020202020204" pitchFamily="34" charset="0"/>
              </a:rPr>
              <a:t>Follow ups</a:t>
            </a:r>
            <a:endParaRPr lang="en-IN" sz="2800"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4467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204"/>
            <a:ext cx="12192000" cy="6858000"/>
          </a:xfrm>
          <a:prstGeom prst="rect">
            <a:avLst/>
          </a:prstGeom>
        </p:spPr>
      </p:pic>
      <p:sp>
        <p:nvSpPr>
          <p:cNvPr id="5" name="TextBox 4"/>
          <p:cNvSpPr txBox="1"/>
          <p:nvPr/>
        </p:nvSpPr>
        <p:spPr>
          <a:xfrm>
            <a:off x="845574" y="540774"/>
            <a:ext cx="4355691" cy="519886"/>
          </a:xfrm>
          <a:prstGeom prst="rect">
            <a:avLst/>
          </a:prstGeom>
          <a:noFill/>
        </p:spPr>
        <p:txBody>
          <a:bodyPr wrap="square" rtlCol="0">
            <a:spAutoFit/>
          </a:bodyPr>
          <a:lstStyle/>
          <a:p>
            <a:pPr>
              <a:lnSpc>
                <a:spcPct val="107000"/>
              </a:lnSpc>
              <a:spcAft>
                <a:spcPts val="800"/>
              </a:spcAft>
            </a:pPr>
            <a:r>
              <a:rPr lang="en-IN" sz="2800" b="1" dirty="0" smtClean="0">
                <a:solidFill>
                  <a:schemeClr val="accent1"/>
                </a:solidFill>
                <a:latin typeface="Arial" panose="020B0604020202020204" pitchFamily="34" charset="0"/>
                <a:ea typeface="Calibri" panose="020F0502020204030204" pitchFamily="34" charset="0"/>
                <a:cs typeface="Arial" panose="020B0604020202020204" pitchFamily="34" charset="0"/>
              </a:rPr>
              <a:t>Action Feedback</a:t>
            </a:r>
            <a:endParaRPr lang="en-IN" sz="2800"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838200" y="1125384"/>
            <a:ext cx="10016613" cy="5576911"/>
          </a:xfrm>
          <a:prstGeom prst="rect">
            <a:avLst/>
          </a:prstGeom>
        </p:spPr>
        <p:txBody>
          <a:bodyPr wrap="square">
            <a:spAutoFit/>
          </a:bodyPr>
          <a:lstStyle/>
          <a:p>
            <a:pPr lvl="0">
              <a:lnSpc>
                <a:spcPct val="120000"/>
              </a:lnSpc>
              <a:spcAft>
                <a:spcPts val="0"/>
              </a:spcAft>
            </a:pPr>
            <a:r>
              <a:rPr lang="en-IN" dirty="0" smtClean="0">
                <a:latin typeface="Arial" panose="020B0604020202020204" pitchFamily="34" charset="0"/>
                <a:ea typeface="Open Sans"/>
                <a:cs typeface="Arial" panose="020B0604020202020204" pitchFamily="34" charset="0"/>
              </a:rPr>
              <a:t>In </a:t>
            </a:r>
            <a:r>
              <a:rPr lang="en-IN" dirty="0">
                <a:latin typeface="Arial" panose="020B0604020202020204" pitchFamily="34" charset="0"/>
                <a:ea typeface="Open Sans"/>
                <a:cs typeface="Arial" panose="020B0604020202020204" pitchFamily="34" charset="0"/>
              </a:rPr>
              <a:t>the case of </a:t>
            </a:r>
            <a:r>
              <a:rPr lang="en-IN" dirty="0" smtClean="0">
                <a:latin typeface="Arial" panose="020B0604020202020204" pitchFamily="34" charset="0"/>
                <a:ea typeface="Open Sans"/>
                <a:cs typeface="Arial" panose="020B0604020202020204" pitchFamily="34" charset="0"/>
              </a:rPr>
              <a:t>grievance </a:t>
            </a:r>
            <a:r>
              <a:rPr lang="en-IN" dirty="0">
                <a:latin typeface="Arial" panose="020B0604020202020204" pitchFamily="34" charset="0"/>
                <a:ea typeface="Open Sans"/>
                <a:cs typeface="Arial" panose="020B0604020202020204" pitchFamily="34" charset="0"/>
              </a:rPr>
              <a:t>all calls after the closure call will be automatically gone for feedback while in other cases like </a:t>
            </a:r>
            <a:r>
              <a:rPr lang="en-IN" dirty="0" smtClean="0">
                <a:latin typeface="Arial" panose="020B0604020202020204" pitchFamily="34" charset="0"/>
                <a:ea typeface="Open Sans"/>
                <a:cs typeface="Arial" panose="020B0604020202020204" pitchFamily="34" charset="0"/>
              </a:rPr>
              <a:t>counselling calls</a:t>
            </a:r>
            <a:r>
              <a:rPr lang="en-IN" dirty="0">
                <a:latin typeface="Arial" panose="020B0604020202020204" pitchFamily="34" charset="0"/>
                <a:ea typeface="Open Sans"/>
                <a:cs typeface="Arial" panose="020B0604020202020204" pitchFamily="34" charset="0"/>
              </a:rPr>
              <a:t>, if required, it will be manually triggered by the counsellor at the time of closure of call</a:t>
            </a:r>
            <a:r>
              <a:rPr lang="en-IN" dirty="0" smtClean="0">
                <a:latin typeface="Arial" panose="020B0604020202020204" pitchFamily="34" charset="0"/>
                <a:ea typeface="Open Sans"/>
                <a:cs typeface="Arial" panose="020B0604020202020204" pitchFamily="34" charset="0"/>
              </a:rPr>
              <a:t>.</a:t>
            </a:r>
          </a:p>
          <a:p>
            <a:pPr algn="just">
              <a:lnSpc>
                <a:spcPct val="150000"/>
              </a:lnSpc>
            </a:pPr>
            <a:r>
              <a:rPr lang="en-US" dirty="0">
                <a:latin typeface="Arial" panose="020B0604020202020204" pitchFamily="34" charset="0"/>
                <a:cs typeface="Arial" panose="020B0604020202020204" pitchFamily="34" charset="0"/>
              </a:rPr>
              <a:t>All follow-ups call which is close will come to feedback Bucket. </a:t>
            </a:r>
          </a:p>
          <a:p>
            <a:pPr algn="just">
              <a:lnSpc>
                <a:spcPct val="150000"/>
              </a:lnSpc>
            </a:pPr>
            <a:r>
              <a:rPr lang="en-US" dirty="0">
                <a:latin typeface="Arial" panose="020B0604020202020204" pitchFamily="34" charset="0"/>
                <a:cs typeface="Arial" panose="020B0604020202020204" pitchFamily="34" charset="0"/>
              </a:rPr>
              <a:t>• From the feedback bucket we will send the IVR Auto call to all numbers which is listed on that day within 36 hours. </a:t>
            </a:r>
          </a:p>
          <a:p>
            <a:pPr algn="just">
              <a:lnSpc>
                <a:spcPct val="150000"/>
              </a:lnSpc>
            </a:pPr>
            <a:r>
              <a:rPr lang="en-US" dirty="0">
                <a:latin typeface="Arial" panose="020B0604020202020204" pitchFamily="34" charset="0"/>
                <a:cs typeface="Arial" panose="020B0604020202020204" pitchFamily="34" charset="0"/>
              </a:rPr>
              <a:t>• Feedback call will be in working hours from 9:00 AM to 6:00 PM. </a:t>
            </a:r>
          </a:p>
          <a:p>
            <a:pPr algn="just">
              <a:lnSpc>
                <a:spcPct val="150000"/>
              </a:lnSpc>
            </a:pPr>
            <a:r>
              <a:rPr lang="en-US" dirty="0">
                <a:latin typeface="Arial" panose="020B0604020202020204" pitchFamily="34" charset="0"/>
                <a:cs typeface="Arial" panose="020B0604020202020204" pitchFamily="34" charset="0"/>
              </a:rPr>
              <a:t>• Call will be trigger in one mobile number if this call is received then no action is taken, in the case of call is not received then IVR will try two times and after all three attempts this list will be no response bucket. </a:t>
            </a:r>
          </a:p>
          <a:p>
            <a:pPr algn="just">
              <a:lnSpc>
                <a:spcPct val="150000"/>
              </a:lnSpc>
            </a:pPr>
            <a:r>
              <a:rPr lang="en-US" dirty="0">
                <a:latin typeface="Arial" panose="020B0604020202020204" pitchFamily="34" charset="0"/>
                <a:cs typeface="Arial" panose="020B0604020202020204" pitchFamily="34" charset="0"/>
              </a:rPr>
              <a:t>• In Feedback call one question will be asked. IVRS feedback Question: Please rate your experience on a scale of 1 to 5. </a:t>
            </a:r>
          </a:p>
          <a:p>
            <a:pPr algn="just">
              <a:lnSpc>
                <a:spcPct val="150000"/>
              </a:lnSpc>
            </a:pPr>
            <a:r>
              <a:rPr lang="en-US" dirty="0">
                <a:latin typeface="Arial" panose="020B0604020202020204" pitchFamily="34" charset="0"/>
                <a:cs typeface="Arial" panose="020B0604020202020204" pitchFamily="34" charset="0"/>
              </a:rPr>
              <a:t>Press 1 if you’re extremely dis-satisfied and press 5 if you’re highly satisfied. </a:t>
            </a:r>
            <a:endParaRPr lang="en-IN" dirty="0">
              <a:latin typeface="Arial" panose="020B0604020202020204" pitchFamily="34" charset="0"/>
              <a:cs typeface="Arial" panose="020B0604020202020204" pitchFamily="34" charset="0"/>
            </a:endParaRPr>
          </a:p>
          <a:p>
            <a:pPr lvl="0">
              <a:lnSpc>
                <a:spcPct val="120000"/>
              </a:lnSpc>
              <a:spcAft>
                <a:spcPts val="0"/>
              </a:spcAft>
            </a:pPr>
            <a:r>
              <a:rPr lang="en-IN" dirty="0" smtClean="0">
                <a:latin typeface="Open Sans"/>
                <a:ea typeface="Open Sans"/>
                <a:cs typeface="Open Sans"/>
              </a:rPr>
              <a:t> </a:t>
            </a:r>
            <a:endParaRPr lang="en-IN" sz="1600" u="none" strike="noStrike"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36958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dirty="0"/>
          </a:p>
        </p:txBody>
      </p:sp>
      <p:pic>
        <p:nvPicPr>
          <p:cNvPr id="4" name="Picture 3"/>
          <p:cNvPicPr>
            <a:picLocks noChangeAspect="1"/>
          </p:cNvPicPr>
          <p:nvPr/>
        </p:nvPicPr>
        <p:blipFill>
          <a:blip r:embed="rId2"/>
          <a:stretch>
            <a:fillRect/>
          </a:stretch>
        </p:blipFill>
        <p:spPr>
          <a:xfrm>
            <a:off x="3546978" y="2562687"/>
            <a:ext cx="4012872" cy="6622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4"/>
          <a:srcRect l="5150" t="9015"/>
          <a:stretch/>
        </p:blipFill>
        <p:spPr>
          <a:xfrm>
            <a:off x="167149" y="747251"/>
            <a:ext cx="11498825" cy="5126105"/>
          </a:xfrm>
          <a:prstGeom prst="rect">
            <a:avLst/>
          </a:prstGeom>
        </p:spPr>
      </p:pic>
    </p:spTree>
    <p:extLst>
      <p:ext uri="{BB962C8B-B14F-4D97-AF65-F5344CB8AC3E}">
        <p14:creationId xmlns:p14="http://schemas.microsoft.com/office/powerpoint/2010/main" val="194511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6EBC253-9784-18D3-DE87-58A6615E21B4}"/>
              </a:ext>
            </a:extLst>
          </p:cNvPr>
          <p:cNvSpPr txBox="1"/>
          <p:nvPr/>
        </p:nvSpPr>
        <p:spPr>
          <a:xfrm>
            <a:off x="3569110" y="0"/>
            <a:ext cx="6096000" cy="369332"/>
          </a:xfrm>
          <a:prstGeom prst="rect">
            <a:avLst/>
          </a:prstGeom>
          <a:noFill/>
        </p:spPr>
        <p:txBody>
          <a:bodyPr wrap="square">
            <a:spAutoFit/>
          </a:bodyPr>
          <a:lstStyle/>
          <a:p>
            <a:r>
              <a:rPr lang="en-IN" dirty="0"/>
              <a:t>Website URL- https://www.ncwwomenhelpline.in/</a:t>
            </a:r>
          </a:p>
        </p:txBody>
      </p:sp>
      <p:sp>
        <p:nvSpPr>
          <p:cNvPr id="7" name="TextBox 6">
            <a:extLst>
              <a:ext uri="{FF2B5EF4-FFF2-40B4-BE49-F238E27FC236}">
                <a16:creationId xmlns:a16="http://schemas.microsoft.com/office/drawing/2014/main" xmlns="" id="{4949F7DC-5A15-F316-098B-4139FAC790F9}"/>
              </a:ext>
            </a:extLst>
          </p:cNvPr>
          <p:cNvSpPr txBox="1"/>
          <p:nvPr/>
        </p:nvSpPr>
        <p:spPr>
          <a:xfrm>
            <a:off x="1081549" y="835742"/>
            <a:ext cx="10333703" cy="6324808"/>
          </a:xfrm>
          <a:prstGeom prst="rect">
            <a:avLst/>
          </a:prstGeom>
          <a:noFill/>
        </p:spPr>
        <p:txBody>
          <a:bodyPr wrap="square">
            <a:spAutoFit/>
          </a:bodyPr>
          <a:lstStyle/>
          <a:p>
            <a:pPr marL="342900" indent="-342900">
              <a:buAutoNum type="alphaLcPeriod"/>
            </a:pPr>
            <a:r>
              <a:rPr lang="en-US" b="1" dirty="0"/>
              <a:t>Overview</a:t>
            </a:r>
            <a:r>
              <a:rPr lang="en-US" dirty="0"/>
              <a:t>-  NCW Women Helpline is intended to provide Digital Complaint Registration System for women affected by violence through referral (Linking with appropriate authority such as police, One Stop Centre, hospital) and providing information about women related government </a:t>
            </a:r>
            <a:r>
              <a:rPr lang="en-US" dirty="0" err="1"/>
              <a:t>programmes</a:t>
            </a:r>
            <a:r>
              <a:rPr lang="en-US" dirty="0"/>
              <a:t> across the country. This Helpline is being operated from the premises of the National Commission for Women, New Delhi. </a:t>
            </a:r>
          </a:p>
          <a:p>
            <a:endParaRPr lang="en-US" dirty="0"/>
          </a:p>
          <a:p>
            <a:r>
              <a:rPr lang="en-US" dirty="0"/>
              <a:t>The following type of categories are available in this portal, in which action can be taken </a:t>
            </a:r>
          </a:p>
          <a:p>
            <a:pPr>
              <a:lnSpc>
                <a:spcPct val="150000"/>
              </a:lnSpc>
            </a:pPr>
            <a:r>
              <a:rPr lang="en-US" dirty="0"/>
              <a:t>● Acid Attack</a:t>
            </a:r>
          </a:p>
          <a:p>
            <a:pPr>
              <a:lnSpc>
                <a:spcPct val="150000"/>
              </a:lnSpc>
            </a:pPr>
            <a:r>
              <a:rPr lang="en-US" dirty="0"/>
              <a:t>● Sexual Assault </a:t>
            </a:r>
          </a:p>
          <a:p>
            <a:pPr>
              <a:lnSpc>
                <a:spcPct val="150000"/>
              </a:lnSpc>
            </a:pPr>
            <a:r>
              <a:rPr lang="en-US" dirty="0"/>
              <a:t>● Harassment of women at workplace </a:t>
            </a:r>
          </a:p>
          <a:p>
            <a:pPr>
              <a:lnSpc>
                <a:spcPct val="150000"/>
              </a:lnSpc>
            </a:pPr>
            <a:r>
              <a:rPr lang="en-US" dirty="0"/>
              <a:t>● Outraging modesty / Molestation </a:t>
            </a:r>
          </a:p>
          <a:p>
            <a:pPr>
              <a:lnSpc>
                <a:spcPct val="150000"/>
              </a:lnSpc>
            </a:pPr>
            <a:r>
              <a:rPr lang="en-US" dirty="0"/>
              <a:t>● Rape / Attempt to rape</a:t>
            </a:r>
          </a:p>
          <a:p>
            <a:pPr>
              <a:lnSpc>
                <a:spcPct val="150000"/>
              </a:lnSpc>
            </a:pPr>
            <a:r>
              <a:rPr lang="en-US" dirty="0"/>
              <a:t>● Domestic Violence/dowry harassment </a:t>
            </a:r>
          </a:p>
          <a:p>
            <a:pPr>
              <a:lnSpc>
                <a:spcPct val="150000"/>
              </a:lnSpc>
            </a:pPr>
            <a:r>
              <a:rPr lang="en-US" dirty="0"/>
              <a:t>● Police apathy </a:t>
            </a:r>
          </a:p>
          <a:p>
            <a:pPr>
              <a:lnSpc>
                <a:spcPct val="150000"/>
              </a:lnSpc>
            </a:pPr>
            <a:r>
              <a:rPr lang="en-US" dirty="0"/>
              <a:t>● Choice in marriage / </a:t>
            </a:r>
            <a:r>
              <a:rPr lang="en-US" dirty="0" err="1"/>
              <a:t>Honour</a:t>
            </a:r>
            <a:r>
              <a:rPr lang="en-US" dirty="0"/>
              <a:t> Crimes </a:t>
            </a:r>
          </a:p>
          <a:p>
            <a:pPr>
              <a:lnSpc>
                <a:spcPct val="150000"/>
              </a:lnSpc>
            </a:pPr>
            <a:r>
              <a:rPr lang="en-US" dirty="0"/>
              <a:t>● Mental Stress </a:t>
            </a:r>
          </a:p>
          <a:p>
            <a:endParaRPr lang="en-US" dirty="0"/>
          </a:p>
          <a:p>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45E0372F-78C7-6447-2663-F43792DF95DE}"/>
              </a:ext>
            </a:extLst>
          </p:cNvPr>
          <p:cNvSpPr txBox="1"/>
          <p:nvPr/>
        </p:nvSpPr>
        <p:spPr>
          <a:xfrm>
            <a:off x="2546555" y="1475260"/>
            <a:ext cx="6096000" cy="2031325"/>
          </a:xfrm>
          <a:prstGeom prst="rect">
            <a:avLst/>
          </a:prstGeom>
          <a:noFill/>
        </p:spPr>
        <p:txBody>
          <a:bodyPr wrap="square">
            <a:spAutoFit/>
          </a:bodyPr>
          <a:lstStyle/>
          <a:p>
            <a:endParaRPr lang="en-US" dirty="0"/>
          </a:p>
          <a:p>
            <a:pPr marL="285750" indent="-285750">
              <a:lnSpc>
                <a:spcPct val="200000"/>
              </a:lnSpc>
              <a:buFont typeface="Arial" panose="020B0604020202020204" pitchFamily="34" charset="0"/>
              <a:buChar char="•"/>
            </a:pPr>
            <a:r>
              <a:rPr lang="en-US" b="1" dirty="0"/>
              <a:t>Admin </a:t>
            </a:r>
          </a:p>
          <a:p>
            <a:pPr marL="285750" indent="-285750">
              <a:lnSpc>
                <a:spcPct val="200000"/>
              </a:lnSpc>
              <a:buFont typeface="Arial" panose="020B0604020202020204" pitchFamily="34" charset="0"/>
              <a:buChar char="•"/>
            </a:pPr>
            <a:r>
              <a:rPr lang="en-US" b="1" dirty="0"/>
              <a:t>Level 1 (Call Attendant / Call Attendant cum counsellor) </a:t>
            </a:r>
          </a:p>
          <a:p>
            <a:pPr marL="285750" indent="-285750">
              <a:lnSpc>
                <a:spcPct val="200000"/>
              </a:lnSpc>
              <a:buFont typeface="Arial" panose="020B0604020202020204" pitchFamily="34" charset="0"/>
              <a:buChar char="•"/>
            </a:pPr>
            <a:r>
              <a:rPr lang="en-US" b="1" dirty="0"/>
              <a:t>level 3 (JTE Counsellors)</a:t>
            </a:r>
            <a:endParaRPr lang="en-IN" b="1" dirty="0"/>
          </a:p>
        </p:txBody>
      </p:sp>
      <p:sp>
        <p:nvSpPr>
          <p:cNvPr id="2" name="TextBox 1"/>
          <p:cNvSpPr txBox="1"/>
          <p:nvPr/>
        </p:nvSpPr>
        <p:spPr>
          <a:xfrm>
            <a:off x="2212258" y="887893"/>
            <a:ext cx="6508955" cy="584775"/>
          </a:xfrm>
          <a:prstGeom prst="rect">
            <a:avLst/>
          </a:prstGeom>
          <a:noFill/>
        </p:spPr>
        <p:txBody>
          <a:bodyPr wrap="square" rtlCol="0">
            <a:spAutoFit/>
          </a:bodyPr>
          <a:lstStyle/>
          <a:p>
            <a:r>
              <a:rPr lang="en-US" sz="3200" dirty="0" smtClean="0">
                <a:solidFill>
                  <a:schemeClr val="accent1"/>
                </a:solidFill>
              </a:rPr>
              <a:t>Users of the Application</a:t>
            </a:r>
            <a:endParaRPr lang="en-IN" sz="3200" dirty="0">
              <a:solidFill>
                <a:schemeClr val="accent1"/>
              </a:solidFill>
            </a:endParaRPr>
          </a:p>
        </p:txBody>
      </p:sp>
    </p:spTree>
    <p:extLst>
      <p:ext uri="{BB962C8B-B14F-4D97-AF65-F5344CB8AC3E}">
        <p14:creationId xmlns:p14="http://schemas.microsoft.com/office/powerpoint/2010/main" val="2777936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6EBC253-9784-18D3-DE87-58A6615E21B4}"/>
              </a:ext>
            </a:extLst>
          </p:cNvPr>
          <p:cNvSpPr txBox="1"/>
          <p:nvPr/>
        </p:nvSpPr>
        <p:spPr>
          <a:xfrm>
            <a:off x="3569110" y="0"/>
            <a:ext cx="6096000" cy="369332"/>
          </a:xfrm>
          <a:prstGeom prst="rect">
            <a:avLst/>
          </a:prstGeom>
          <a:noFill/>
        </p:spPr>
        <p:txBody>
          <a:bodyPr wrap="square">
            <a:spAutoFit/>
          </a:bodyPr>
          <a:lstStyle/>
          <a:p>
            <a:r>
              <a:rPr lang="en-IN" dirty="0"/>
              <a:t>Website URL- https://www.ncwwomenhelpline.in/</a:t>
            </a:r>
          </a:p>
        </p:txBody>
      </p:sp>
      <p:sp>
        <p:nvSpPr>
          <p:cNvPr id="7" name="TextBox 6">
            <a:extLst>
              <a:ext uri="{FF2B5EF4-FFF2-40B4-BE49-F238E27FC236}">
                <a16:creationId xmlns:a16="http://schemas.microsoft.com/office/drawing/2014/main" xmlns="" id="{4949F7DC-5A15-F316-098B-4139FAC790F9}"/>
              </a:ext>
            </a:extLst>
          </p:cNvPr>
          <p:cNvSpPr txBox="1"/>
          <p:nvPr/>
        </p:nvSpPr>
        <p:spPr>
          <a:xfrm>
            <a:off x="1081549" y="835742"/>
            <a:ext cx="10333703" cy="6324808"/>
          </a:xfrm>
          <a:prstGeom prst="rect">
            <a:avLst/>
          </a:prstGeom>
          <a:noFill/>
        </p:spPr>
        <p:txBody>
          <a:bodyPr wrap="square">
            <a:spAutoFit/>
          </a:bodyPr>
          <a:lstStyle/>
          <a:p>
            <a:pPr marL="342900" indent="-342900">
              <a:buAutoNum type="alphaLcPeriod"/>
            </a:pPr>
            <a:r>
              <a:rPr lang="en-US" b="1" dirty="0"/>
              <a:t>Overview</a:t>
            </a:r>
            <a:r>
              <a:rPr lang="en-US" dirty="0"/>
              <a:t>-  NCW Women Helpline is intended to provide Digital Complaint Registration System for women affected by violence through referral (Linking with appropriate authority such as police, One Stop Centre, hospital) and providing information about women related government </a:t>
            </a:r>
            <a:r>
              <a:rPr lang="en-US" dirty="0" err="1"/>
              <a:t>programmes</a:t>
            </a:r>
            <a:r>
              <a:rPr lang="en-US" dirty="0"/>
              <a:t> across the country. This Helpline is being operated from the premises of the National Commission for Women, New Delhi. </a:t>
            </a:r>
          </a:p>
          <a:p>
            <a:endParaRPr lang="en-US" dirty="0"/>
          </a:p>
          <a:p>
            <a:r>
              <a:rPr lang="en-US" dirty="0"/>
              <a:t>The following type of categories are available in this portal, in which action can be taken </a:t>
            </a:r>
          </a:p>
          <a:p>
            <a:pPr>
              <a:lnSpc>
                <a:spcPct val="150000"/>
              </a:lnSpc>
            </a:pPr>
            <a:r>
              <a:rPr lang="en-US" dirty="0"/>
              <a:t>● Acid Attack</a:t>
            </a:r>
          </a:p>
          <a:p>
            <a:pPr>
              <a:lnSpc>
                <a:spcPct val="150000"/>
              </a:lnSpc>
            </a:pPr>
            <a:r>
              <a:rPr lang="en-US" dirty="0"/>
              <a:t>● Sexual Assault </a:t>
            </a:r>
          </a:p>
          <a:p>
            <a:pPr>
              <a:lnSpc>
                <a:spcPct val="150000"/>
              </a:lnSpc>
            </a:pPr>
            <a:r>
              <a:rPr lang="en-US" dirty="0"/>
              <a:t>● Harassment of women at workplace </a:t>
            </a:r>
          </a:p>
          <a:p>
            <a:pPr>
              <a:lnSpc>
                <a:spcPct val="150000"/>
              </a:lnSpc>
            </a:pPr>
            <a:r>
              <a:rPr lang="en-US" dirty="0"/>
              <a:t>● Outraging modesty / Molestation </a:t>
            </a:r>
          </a:p>
          <a:p>
            <a:pPr>
              <a:lnSpc>
                <a:spcPct val="150000"/>
              </a:lnSpc>
            </a:pPr>
            <a:r>
              <a:rPr lang="en-US" dirty="0"/>
              <a:t>● Rape / Attempt to rape</a:t>
            </a:r>
          </a:p>
          <a:p>
            <a:pPr>
              <a:lnSpc>
                <a:spcPct val="150000"/>
              </a:lnSpc>
            </a:pPr>
            <a:r>
              <a:rPr lang="en-US" dirty="0"/>
              <a:t>● Domestic Violence/dowry harassment </a:t>
            </a:r>
          </a:p>
          <a:p>
            <a:pPr>
              <a:lnSpc>
                <a:spcPct val="150000"/>
              </a:lnSpc>
            </a:pPr>
            <a:r>
              <a:rPr lang="en-US" dirty="0"/>
              <a:t>● Police apathy </a:t>
            </a:r>
          </a:p>
          <a:p>
            <a:pPr>
              <a:lnSpc>
                <a:spcPct val="150000"/>
              </a:lnSpc>
            </a:pPr>
            <a:r>
              <a:rPr lang="en-US" dirty="0"/>
              <a:t>● Choice in marriage / </a:t>
            </a:r>
            <a:r>
              <a:rPr lang="en-US" dirty="0" err="1"/>
              <a:t>Honour</a:t>
            </a:r>
            <a:r>
              <a:rPr lang="en-US" dirty="0"/>
              <a:t> Crimes </a:t>
            </a:r>
          </a:p>
          <a:p>
            <a:pPr>
              <a:lnSpc>
                <a:spcPct val="150000"/>
              </a:lnSpc>
            </a:pPr>
            <a:r>
              <a:rPr lang="en-US" dirty="0"/>
              <a:t>● Mental Stress </a:t>
            </a:r>
          </a:p>
          <a:p>
            <a:endParaRPr lang="en-US" dirty="0"/>
          </a:p>
          <a:p>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age23.png">
            <a:extLst>
              <a:ext uri="{FF2B5EF4-FFF2-40B4-BE49-F238E27FC236}">
                <a16:creationId xmlns:a16="http://schemas.microsoft.com/office/drawing/2014/main" xmlns="" id="{46574FC1-13A9-A7CC-4F90-0E1D62EA045D}"/>
              </a:ext>
            </a:extLst>
          </p:cNvPr>
          <p:cNvPicPr/>
          <p:nvPr/>
        </p:nvPicPr>
        <p:blipFill>
          <a:blip r:embed="rId3"/>
          <a:srcRect/>
          <a:stretch>
            <a:fillRect/>
          </a:stretch>
        </p:blipFill>
        <p:spPr>
          <a:xfrm>
            <a:off x="1189703" y="741433"/>
            <a:ext cx="10199924" cy="5492219"/>
          </a:xfrm>
          <a:prstGeom prst="rect">
            <a:avLst/>
          </a:prstGeom>
          <a:ln/>
        </p:spPr>
      </p:pic>
      <p:sp>
        <p:nvSpPr>
          <p:cNvPr id="9" name="TextBox 8">
            <a:extLst>
              <a:ext uri="{FF2B5EF4-FFF2-40B4-BE49-F238E27FC236}">
                <a16:creationId xmlns:a16="http://schemas.microsoft.com/office/drawing/2014/main" xmlns="" id="{73977F1B-DACE-B904-95AA-67E95662E23D}"/>
              </a:ext>
            </a:extLst>
          </p:cNvPr>
          <p:cNvSpPr txBox="1"/>
          <p:nvPr/>
        </p:nvSpPr>
        <p:spPr>
          <a:xfrm>
            <a:off x="521110" y="372101"/>
            <a:ext cx="6096000" cy="461665"/>
          </a:xfrm>
          <a:prstGeom prst="rect">
            <a:avLst/>
          </a:prstGeom>
          <a:noFill/>
        </p:spPr>
        <p:txBody>
          <a:bodyPr wrap="square">
            <a:spAutoFit/>
          </a:bodyPr>
          <a:lstStyle/>
          <a:p>
            <a:r>
              <a:rPr lang="en-US" sz="2400" b="1" dirty="0" smtClean="0">
                <a:solidFill>
                  <a:schemeClr val="accent1"/>
                </a:solidFill>
              </a:rPr>
              <a:t>Admin Module - Dashboard </a:t>
            </a:r>
            <a:r>
              <a:rPr lang="en-US" sz="2400" b="1" dirty="0">
                <a:solidFill>
                  <a:schemeClr val="accent1"/>
                </a:solidFill>
              </a:rPr>
              <a:t>for Admin </a:t>
            </a:r>
            <a:endParaRPr lang="en-IN" sz="2400" b="1" dirty="0">
              <a:solidFill>
                <a:schemeClr val="accent1"/>
              </a:solidFill>
            </a:endParaRPr>
          </a:p>
        </p:txBody>
      </p:sp>
    </p:spTree>
    <p:extLst>
      <p:ext uri="{BB962C8B-B14F-4D97-AF65-F5344CB8AC3E}">
        <p14:creationId xmlns:p14="http://schemas.microsoft.com/office/powerpoint/2010/main" val="6151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8EE1F6B-6EED-77ED-1044-0227853BA4F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xmlns="" id="{CDC7BCDC-25FF-3D30-868B-07B78E47F797}"/>
              </a:ext>
            </a:extLst>
          </p:cNvPr>
          <p:cNvPicPr>
            <a:picLocks noChangeAspect="1"/>
          </p:cNvPicPr>
          <p:nvPr/>
        </p:nvPicPr>
        <p:blipFill>
          <a:blip r:embed="rId2"/>
          <a:stretch>
            <a:fillRect/>
          </a:stretch>
        </p:blipFill>
        <p:spPr>
          <a:xfrm>
            <a:off x="0" y="0"/>
            <a:ext cx="11906865" cy="6858000"/>
          </a:xfrm>
          <a:prstGeom prst="rect">
            <a:avLst/>
          </a:prstGeom>
        </p:spPr>
      </p:pic>
    </p:spTree>
    <p:extLst>
      <p:ext uri="{BB962C8B-B14F-4D97-AF65-F5344CB8AC3E}">
        <p14:creationId xmlns:p14="http://schemas.microsoft.com/office/powerpoint/2010/main" val="409880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236575F-4F89-F9BD-E38D-F9782E293C50}"/>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25756385-9C25-1D80-ABFB-411D2D0EABF3}"/>
              </a:ext>
            </a:extLst>
          </p:cNvPr>
          <p:cNvPicPr>
            <a:picLocks noChangeAspect="1"/>
          </p:cNvPicPr>
          <p:nvPr/>
        </p:nvPicPr>
        <p:blipFill>
          <a:blip r:embed="rId2"/>
          <a:stretch>
            <a:fillRect/>
          </a:stretch>
        </p:blipFill>
        <p:spPr>
          <a:xfrm>
            <a:off x="0" y="1293799"/>
            <a:ext cx="12192000" cy="5174970"/>
          </a:xfrm>
          <a:prstGeom prst="rect">
            <a:avLst/>
          </a:prstGeom>
        </p:spPr>
      </p:pic>
      <p:sp>
        <p:nvSpPr>
          <p:cNvPr id="4" name="TextBox 3">
            <a:extLst>
              <a:ext uri="{FF2B5EF4-FFF2-40B4-BE49-F238E27FC236}">
                <a16:creationId xmlns="" xmlns:a16="http://schemas.microsoft.com/office/drawing/2014/main" id="{17F7BEF0-88F7-6004-F6E7-1A0B014F6A79}"/>
              </a:ext>
            </a:extLst>
          </p:cNvPr>
          <p:cNvSpPr txBox="1"/>
          <p:nvPr/>
        </p:nvSpPr>
        <p:spPr>
          <a:xfrm>
            <a:off x="344129" y="314632"/>
            <a:ext cx="2989006" cy="523220"/>
          </a:xfrm>
          <a:prstGeom prst="rect">
            <a:avLst/>
          </a:prstGeom>
          <a:noFill/>
        </p:spPr>
        <p:txBody>
          <a:bodyPr wrap="square" rtlCol="0">
            <a:spAutoFit/>
          </a:bodyPr>
          <a:lstStyle/>
          <a:p>
            <a:r>
              <a:rPr lang="en-US" sz="2800" b="1" dirty="0" smtClean="0">
                <a:solidFill>
                  <a:schemeClr val="accent1"/>
                </a:solidFill>
              </a:rPr>
              <a:t>Reports</a:t>
            </a:r>
            <a:r>
              <a:rPr lang="en-US" dirty="0" smtClean="0"/>
              <a:t> </a:t>
            </a:r>
            <a:endParaRPr lang="en-IN" dirty="0"/>
          </a:p>
        </p:txBody>
      </p:sp>
    </p:spTree>
    <p:extLst>
      <p:ext uri="{BB962C8B-B14F-4D97-AF65-F5344CB8AC3E}">
        <p14:creationId xmlns:p14="http://schemas.microsoft.com/office/powerpoint/2010/main" val="127347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6D95A50-8500-B998-BA9B-59342959EB41}"/>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BE1C8343-7848-1B7E-CABD-79CFE79139A9}"/>
              </a:ext>
            </a:extLst>
          </p:cNvPr>
          <p:cNvPicPr>
            <a:picLocks noChangeAspect="1"/>
          </p:cNvPicPr>
          <p:nvPr/>
        </p:nvPicPr>
        <p:blipFill>
          <a:blip r:embed="rId2"/>
          <a:srcRect l="1935"/>
          <a:stretch/>
        </p:blipFill>
        <p:spPr>
          <a:xfrm>
            <a:off x="117987" y="2119055"/>
            <a:ext cx="11956025" cy="2619889"/>
          </a:xfrm>
          <a:prstGeom prst="rect">
            <a:avLst/>
          </a:prstGeom>
        </p:spPr>
      </p:pic>
      <p:sp>
        <p:nvSpPr>
          <p:cNvPr id="6" name="TextBox 5">
            <a:extLst>
              <a:ext uri="{FF2B5EF4-FFF2-40B4-BE49-F238E27FC236}">
                <a16:creationId xmlns="" xmlns:a16="http://schemas.microsoft.com/office/drawing/2014/main" id="{AA178D0A-1F76-9A75-5914-1FAB0A5BCA47}"/>
              </a:ext>
            </a:extLst>
          </p:cNvPr>
          <p:cNvSpPr txBox="1"/>
          <p:nvPr/>
        </p:nvSpPr>
        <p:spPr>
          <a:xfrm>
            <a:off x="511278" y="528585"/>
            <a:ext cx="6096000" cy="461665"/>
          </a:xfrm>
          <a:prstGeom prst="rect">
            <a:avLst/>
          </a:prstGeom>
          <a:noFill/>
        </p:spPr>
        <p:txBody>
          <a:bodyPr wrap="square">
            <a:spAutoFit/>
          </a:bodyPr>
          <a:lstStyle/>
          <a:p>
            <a:r>
              <a:rPr lang="en-IN" sz="2400" b="1" i="0" dirty="0">
                <a:solidFill>
                  <a:schemeClr val="accent1"/>
                </a:solidFill>
                <a:effectLst/>
                <a:latin typeface="Nunito" pitchFamily="2" charset="0"/>
              </a:rPr>
              <a:t>Calls Summary Report</a:t>
            </a:r>
            <a:endParaRPr lang="en-IN" sz="2400" dirty="0">
              <a:solidFill>
                <a:schemeClr val="accent1"/>
              </a:solidFill>
            </a:endParaRPr>
          </a:p>
        </p:txBody>
      </p:sp>
    </p:spTree>
    <p:extLst>
      <p:ext uri="{BB962C8B-B14F-4D97-AF65-F5344CB8AC3E}">
        <p14:creationId xmlns:p14="http://schemas.microsoft.com/office/powerpoint/2010/main" val="99067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74B94E8-F0E4-8348-CA4E-E16476CC69C0}"/>
            </a:ext>
          </a:extLst>
        </p:cNvPr>
        <p:cNvGrpSpPr/>
        <p:nvPr/>
      </p:nvGrpSpPr>
      <p:grpSpPr>
        <a:xfrm>
          <a:off x="0" y="0"/>
          <a:ext cx="0" cy="0"/>
          <a:chOff x="0" y="0"/>
          <a:chExt cx="0" cy="0"/>
        </a:xfrm>
      </p:grpSpPr>
      <p:sp>
        <p:nvSpPr>
          <p:cNvPr id="5" name="TextBox 4">
            <a:extLst>
              <a:ext uri="{FF2B5EF4-FFF2-40B4-BE49-F238E27FC236}">
                <a16:creationId xmlns="" xmlns:a16="http://schemas.microsoft.com/office/drawing/2014/main" id="{FA7BE662-812A-67F7-E9FF-1FBB819EE956}"/>
              </a:ext>
            </a:extLst>
          </p:cNvPr>
          <p:cNvSpPr txBox="1"/>
          <p:nvPr/>
        </p:nvSpPr>
        <p:spPr>
          <a:xfrm>
            <a:off x="3569110" y="0"/>
            <a:ext cx="6096000" cy="369332"/>
          </a:xfrm>
          <a:prstGeom prst="rect">
            <a:avLst/>
          </a:prstGeom>
          <a:noFill/>
        </p:spPr>
        <p:txBody>
          <a:bodyPr wrap="square">
            <a:spAutoFit/>
          </a:bodyPr>
          <a:lstStyle/>
          <a:p>
            <a:r>
              <a:rPr lang="en-IN" dirty="0"/>
              <a:t>Website URL- https://www.ncwwomenhelpline.in/</a:t>
            </a:r>
          </a:p>
        </p:txBody>
      </p:sp>
      <p:pic>
        <p:nvPicPr>
          <p:cNvPr id="3" name="Picture 2">
            <a:extLst>
              <a:ext uri="{FF2B5EF4-FFF2-40B4-BE49-F238E27FC236}">
                <a16:creationId xmlns="" xmlns:a16="http://schemas.microsoft.com/office/drawing/2014/main" id="{1E4681C1-A5E2-A7F5-1470-01245A419EEF}"/>
              </a:ext>
            </a:extLst>
          </p:cNvPr>
          <p:cNvPicPr>
            <a:picLocks noChangeAspect="1"/>
          </p:cNvPicPr>
          <p:nvPr/>
        </p:nvPicPr>
        <p:blipFill>
          <a:blip r:embed="rId2"/>
          <a:srcRect l="2081"/>
          <a:stretch/>
        </p:blipFill>
        <p:spPr>
          <a:xfrm>
            <a:off x="1524000" y="68289"/>
            <a:ext cx="9342533" cy="6721422"/>
          </a:xfrm>
          <a:prstGeom prst="rect">
            <a:avLst/>
          </a:prstGeom>
        </p:spPr>
      </p:pic>
    </p:spTree>
    <p:extLst>
      <p:ext uri="{BB962C8B-B14F-4D97-AF65-F5344CB8AC3E}">
        <p14:creationId xmlns:p14="http://schemas.microsoft.com/office/powerpoint/2010/main" val="4010928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TotalTime>
  <Words>887</Words>
  <Application>Microsoft Office PowerPoint</Application>
  <PresentationFormat>Widescreen</PresentationFormat>
  <Paragraphs>104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Nunito</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mohit p</dc:creator>
  <cp:lastModifiedBy>admin</cp:lastModifiedBy>
  <cp:revision>53</cp:revision>
  <dcterms:created xsi:type="dcterms:W3CDTF">2025-01-23T11:14:05Z</dcterms:created>
  <dcterms:modified xsi:type="dcterms:W3CDTF">2025-01-28T06:38:46Z</dcterms:modified>
</cp:coreProperties>
</file>