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8" r:id="rId12"/>
    <p:sldId id="265"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88FDE-F82B-9004-F961-920783338F3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IN"/>
          </a:p>
        </p:txBody>
      </p:sp>
      <p:sp>
        <p:nvSpPr>
          <p:cNvPr id="3" name="Subtitle 2">
            <a:extLst>
              <a:ext uri="{FF2B5EF4-FFF2-40B4-BE49-F238E27FC236}">
                <a16:creationId xmlns:a16="http://schemas.microsoft.com/office/drawing/2014/main" id="{53F152C4-6830-77EF-EFA7-1C19FDF96F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IN"/>
          </a:p>
        </p:txBody>
      </p:sp>
      <p:sp>
        <p:nvSpPr>
          <p:cNvPr id="4" name="Date Placeholder 3">
            <a:extLst>
              <a:ext uri="{FF2B5EF4-FFF2-40B4-BE49-F238E27FC236}">
                <a16:creationId xmlns:a16="http://schemas.microsoft.com/office/drawing/2014/main" id="{8F10FA16-6B60-28E4-A1BC-9F2CE9E883E1}"/>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5" name="Footer Placeholder 4">
            <a:extLst>
              <a:ext uri="{FF2B5EF4-FFF2-40B4-BE49-F238E27FC236}">
                <a16:creationId xmlns:a16="http://schemas.microsoft.com/office/drawing/2014/main" id="{B9C3EC5B-1C84-B373-067C-AACA1A597ED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CCED8F3-7FF3-40FC-06E8-8406A73ED8C0}"/>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3487219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7FCD2-C9C0-4068-5E8D-9B7595DFBC43}"/>
              </a:ext>
            </a:extLst>
          </p:cNvPr>
          <p:cNvSpPr>
            <a:spLocks noGrp="1"/>
          </p:cNvSpPr>
          <p:nvPr>
            <p:ph type="title"/>
          </p:nvPr>
        </p:nvSpPr>
        <p:spPr/>
        <p:txBody>
          <a:bodyPr/>
          <a:lstStyle/>
          <a:p>
            <a:r>
              <a:rPr lang="en-GB"/>
              <a:t>Click to edit Master title style</a:t>
            </a:r>
            <a:endParaRPr lang="en-IN"/>
          </a:p>
        </p:txBody>
      </p:sp>
      <p:sp>
        <p:nvSpPr>
          <p:cNvPr id="3" name="Vertical Text Placeholder 2">
            <a:extLst>
              <a:ext uri="{FF2B5EF4-FFF2-40B4-BE49-F238E27FC236}">
                <a16:creationId xmlns:a16="http://schemas.microsoft.com/office/drawing/2014/main" id="{93B83C26-4E87-7733-F73E-F82E383B02B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4" name="Date Placeholder 3">
            <a:extLst>
              <a:ext uri="{FF2B5EF4-FFF2-40B4-BE49-F238E27FC236}">
                <a16:creationId xmlns:a16="http://schemas.microsoft.com/office/drawing/2014/main" id="{BFE6189A-62EE-A92D-24C3-6AEB16ABCA90}"/>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5" name="Footer Placeholder 4">
            <a:extLst>
              <a:ext uri="{FF2B5EF4-FFF2-40B4-BE49-F238E27FC236}">
                <a16:creationId xmlns:a16="http://schemas.microsoft.com/office/drawing/2014/main" id="{A06CD09B-4777-1FC4-7BBD-6DDD0BEC453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2B7C7F3-D468-5447-1565-E8FD018094A3}"/>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523516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EDF801-EB4D-2C44-AB83-CF8A5D7686B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IN"/>
          </a:p>
        </p:txBody>
      </p:sp>
      <p:sp>
        <p:nvSpPr>
          <p:cNvPr id="3" name="Vertical Text Placeholder 2">
            <a:extLst>
              <a:ext uri="{FF2B5EF4-FFF2-40B4-BE49-F238E27FC236}">
                <a16:creationId xmlns:a16="http://schemas.microsoft.com/office/drawing/2014/main" id="{A60E8E6D-A547-83F1-29AC-2A058DA882F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4" name="Date Placeholder 3">
            <a:extLst>
              <a:ext uri="{FF2B5EF4-FFF2-40B4-BE49-F238E27FC236}">
                <a16:creationId xmlns:a16="http://schemas.microsoft.com/office/drawing/2014/main" id="{B79ECF45-BCF9-6D40-8042-16C1128CF07C}"/>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5" name="Footer Placeholder 4">
            <a:extLst>
              <a:ext uri="{FF2B5EF4-FFF2-40B4-BE49-F238E27FC236}">
                <a16:creationId xmlns:a16="http://schemas.microsoft.com/office/drawing/2014/main" id="{2F107770-7C5B-681C-5162-6B369847E88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9F199B8-6E5E-7FA9-00FF-22F6681EC2F0}"/>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860694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3F9CD-C867-BB29-58A4-28081C506FFF}"/>
              </a:ext>
            </a:extLst>
          </p:cNvPr>
          <p:cNvSpPr>
            <a:spLocks noGrp="1"/>
          </p:cNvSpPr>
          <p:nvPr>
            <p:ph type="title"/>
          </p:nvPr>
        </p:nvSpPr>
        <p:spPr/>
        <p:txBody>
          <a:bodyPr/>
          <a:lstStyle/>
          <a:p>
            <a:r>
              <a:rPr lang="en-GB"/>
              <a:t>Click to edit Master title style</a:t>
            </a:r>
            <a:endParaRPr lang="en-IN"/>
          </a:p>
        </p:txBody>
      </p:sp>
      <p:sp>
        <p:nvSpPr>
          <p:cNvPr id="3" name="Content Placeholder 2">
            <a:extLst>
              <a:ext uri="{FF2B5EF4-FFF2-40B4-BE49-F238E27FC236}">
                <a16:creationId xmlns:a16="http://schemas.microsoft.com/office/drawing/2014/main" id="{0B85E272-5601-6D71-7F8F-2D257CDFA19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4" name="Date Placeholder 3">
            <a:extLst>
              <a:ext uri="{FF2B5EF4-FFF2-40B4-BE49-F238E27FC236}">
                <a16:creationId xmlns:a16="http://schemas.microsoft.com/office/drawing/2014/main" id="{BF564922-1DE9-EE7D-AE87-C738657F76BE}"/>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5" name="Footer Placeholder 4">
            <a:extLst>
              <a:ext uri="{FF2B5EF4-FFF2-40B4-BE49-F238E27FC236}">
                <a16:creationId xmlns:a16="http://schemas.microsoft.com/office/drawing/2014/main" id="{FD9E5BB9-3600-073E-D03E-573155542B5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2915C7A-362A-5DE0-ABF5-03791444D19C}"/>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168743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B1C0A-685D-A7FC-7805-AE4E874CC51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IN"/>
          </a:p>
        </p:txBody>
      </p:sp>
      <p:sp>
        <p:nvSpPr>
          <p:cNvPr id="3" name="Text Placeholder 2">
            <a:extLst>
              <a:ext uri="{FF2B5EF4-FFF2-40B4-BE49-F238E27FC236}">
                <a16:creationId xmlns:a16="http://schemas.microsoft.com/office/drawing/2014/main" id="{907728EC-3214-4ACB-6E40-1B66443E1C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B5DC86B-AEE6-2764-BEAA-80E848E87DFD}"/>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5" name="Footer Placeholder 4">
            <a:extLst>
              <a:ext uri="{FF2B5EF4-FFF2-40B4-BE49-F238E27FC236}">
                <a16:creationId xmlns:a16="http://schemas.microsoft.com/office/drawing/2014/main" id="{B9C051DF-095D-EB0B-7EDA-B4946F738B9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EBA3593-2E5C-C616-7B1B-39421DD96D48}"/>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337311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9C0CD-5BEE-5A9F-E931-9F24E1C5C48B}"/>
              </a:ext>
            </a:extLst>
          </p:cNvPr>
          <p:cNvSpPr>
            <a:spLocks noGrp="1"/>
          </p:cNvSpPr>
          <p:nvPr>
            <p:ph type="title"/>
          </p:nvPr>
        </p:nvSpPr>
        <p:spPr/>
        <p:txBody>
          <a:bodyPr/>
          <a:lstStyle/>
          <a:p>
            <a:r>
              <a:rPr lang="en-GB"/>
              <a:t>Click to edit Master title style</a:t>
            </a:r>
            <a:endParaRPr lang="en-IN"/>
          </a:p>
        </p:txBody>
      </p:sp>
      <p:sp>
        <p:nvSpPr>
          <p:cNvPr id="3" name="Content Placeholder 2">
            <a:extLst>
              <a:ext uri="{FF2B5EF4-FFF2-40B4-BE49-F238E27FC236}">
                <a16:creationId xmlns:a16="http://schemas.microsoft.com/office/drawing/2014/main" id="{AA9B47E5-A5C5-72B0-17AB-EE120C03E67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4" name="Content Placeholder 3">
            <a:extLst>
              <a:ext uri="{FF2B5EF4-FFF2-40B4-BE49-F238E27FC236}">
                <a16:creationId xmlns:a16="http://schemas.microsoft.com/office/drawing/2014/main" id="{AE213D14-C943-2E46-D5BA-48F4AC5E074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5" name="Date Placeholder 4">
            <a:extLst>
              <a:ext uri="{FF2B5EF4-FFF2-40B4-BE49-F238E27FC236}">
                <a16:creationId xmlns:a16="http://schemas.microsoft.com/office/drawing/2014/main" id="{967FDB7B-5C8E-CB36-1597-6D194284C680}"/>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6" name="Footer Placeholder 5">
            <a:extLst>
              <a:ext uri="{FF2B5EF4-FFF2-40B4-BE49-F238E27FC236}">
                <a16:creationId xmlns:a16="http://schemas.microsoft.com/office/drawing/2014/main" id="{E68CCE9B-DFC1-5801-DE38-E05260C4485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41C9B75-4212-68FF-A548-B9F803ED50F6}"/>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4274553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B2388-0BEB-3C7B-3BC4-7372F6A621E7}"/>
              </a:ext>
            </a:extLst>
          </p:cNvPr>
          <p:cNvSpPr>
            <a:spLocks noGrp="1"/>
          </p:cNvSpPr>
          <p:nvPr>
            <p:ph type="title"/>
          </p:nvPr>
        </p:nvSpPr>
        <p:spPr>
          <a:xfrm>
            <a:off x="839788" y="365125"/>
            <a:ext cx="10515600" cy="1325563"/>
          </a:xfrm>
        </p:spPr>
        <p:txBody>
          <a:bodyPr/>
          <a:lstStyle/>
          <a:p>
            <a:r>
              <a:rPr lang="en-GB"/>
              <a:t>Click to edit Master title style</a:t>
            </a:r>
            <a:endParaRPr lang="en-IN"/>
          </a:p>
        </p:txBody>
      </p:sp>
      <p:sp>
        <p:nvSpPr>
          <p:cNvPr id="3" name="Text Placeholder 2">
            <a:extLst>
              <a:ext uri="{FF2B5EF4-FFF2-40B4-BE49-F238E27FC236}">
                <a16:creationId xmlns:a16="http://schemas.microsoft.com/office/drawing/2014/main" id="{05B82CF9-6B23-49ED-C29E-99BE8E18F5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A72C225-1C60-0CA5-AF6A-046EC53022C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5" name="Text Placeholder 4">
            <a:extLst>
              <a:ext uri="{FF2B5EF4-FFF2-40B4-BE49-F238E27FC236}">
                <a16:creationId xmlns:a16="http://schemas.microsoft.com/office/drawing/2014/main" id="{736EFCAA-955D-6276-2AFD-941AA0F7E2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DB3F50D-F837-507F-104A-20F235AB338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7" name="Date Placeholder 6">
            <a:extLst>
              <a:ext uri="{FF2B5EF4-FFF2-40B4-BE49-F238E27FC236}">
                <a16:creationId xmlns:a16="http://schemas.microsoft.com/office/drawing/2014/main" id="{BD286391-D647-0F7C-A9EA-6D4A67E3FD6C}"/>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8" name="Footer Placeholder 7">
            <a:extLst>
              <a:ext uri="{FF2B5EF4-FFF2-40B4-BE49-F238E27FC236}">
                <a16:creationId xmlns:a16="http://schemas.microsoft.com/office/drawing/2014/main" id="{9316C707-80B9-658E-36B9-0A44CF35F61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7B753CC-FEF2-1529-B910-78E60EB792FE}"/>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2223517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BE73A-A8D2-852C-EDCC-B7141FA2709B}"/>
              </a:ext>
            </a:extLst>
          </p:cNvPr>
          <p:cNvSpPr>
            <a:spLocks noGrp="1"/>
          </p:cNvSpPr>
          <p:nvPr>
            <p:ph type="title"/>
          </p:nvPr>
        </p:nvSpPr>
        <p:spPr/>
        <p:txBody>
          <a:bodyPr/>
          <a:lstStyle/>
          <a:p>
            <a:r>
              <a:rPr lang="en-GB"/>
              <a:t>Click to edit Master title style</a:t>
            </a:r>
            <a:endParaRPr lang="en-IN"/>
          </a:p>
        </p:txBody>
      </p:sp>
      <p:sp>
        <p:nvSpPr>
          <p:cNvPr id="3" name="Date Placeholder 2">
            <a:extLst>
              <a:ext uri="{FF2B5EF4-FFF2-40B4-BE49-F238E27FC236}">
                <a16:creationId xmlns:a16="http://schemas.microsoft.com/office/drawing/2014/main" id="{3F2ED0D4-2761-42D9-8250-ED5C11168962}"/>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4" name="Footer Placeholder 3">
            <a:extLst>
              <a:ext uri="{FF2B5EF4-FFF2-40B4-BE49-F238E27FC236}">
                <a16:creationId xmlns:a16="http://schemas.microsoft.com/office/drawing/2014/main" id="{EAD6ED30-D092-9499-63C8-305AD677BB7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4A79F07-51E1-C533-579E-BFFE87F01737}"/>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3627332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10E17B-6E48-CC94-1523-CCF81DB55A9B}"/>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3" name="Footer Placeholder 2">
            <a:extLst>
              <a:ext uri="{FF2B5EF4-FFF2-40B4-BE49-F238E27FC236}">
                <a16:creationId xmlns:a16="http://schemas.microsoft.com/office/drawing/2014/main" id="{D1E49BAA-CCCE-9E90-5710-BE0E1F381EA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14DCFF0-8E9F-A91C-7581-8F7325168759}"/>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2934558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E3695-F075-BEC8-D1EA-D7A172B9F17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IN"/>
          </a:p>
        </p:txBody>
      </p:sp>
      <p:sp>
        <p:nvSpPr>
          <p:cNvPr id="3" name="Content Placeholder 2">
            <a:extLst>
              <a:ext uri="{FF2B5EF4-FFF2-40B4-BE49-F238E27FC236}">
                <a16:creationId xmlns:a16="http://schemas.microsoft.com/office/drawing/2014/main" id="{7DE41A14-D4D2-421E-A283-C21F81658E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4" name="Text Placeholder 3">
            <a:extLst>
              <a:ext uri="{FF2B5EF4-FFF2-40B4-BE49-F238E27FC236}">
                <a16:creationId xmlns:a16="http://schemas.microsoft.com/office/drawing/2014/main" id="{F0AE6855-D365-4A17-C9D2-97FC1154DF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6E247F3-0BF0-D029-551D-090E730A9C3C}"/>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6" name="Footer Placeholder 5">
            <a:extLst>
              <a:ext uri="{FF2B5EF4-FFF2-40B4-BE49-F238E27FC236}">
                <a16:creationId xmlns:a16="http://schemas.microsoft.com/office/drawing/2014/main" id="{A4F655B0-4694-A5FD-781A-AFD64B798E0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FDF6FEA-A2DF-E14F-B5B4-A29F721B5BF8}"/>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4137558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74246-0719-1C45-0480-1B7D5089B90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IN"/>
          </a:p>
        </p:txBody>
      </p:sp>
      <p:sp>
        <p:nvSpPr>
          <p:cNvPr id="3" name="Picture Placeholder 2">
            <a:extLst>
              <a:ext uri="{FF2B5EF4-FFF2-40B4-BE49-F238E27FC236}">
                <a16:creationId xmlns:a16="http://schemas.microsoft.com/office/drawing/2014/main" id="{BCFC15D0-6CAB-682A-B586-C9822EDAEC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45F5486-1AAF-BD43-DE0F-499F64AF61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4275ABF-20AD-31BD-9E68-9D69D2A02469}"/>
              </a:ext>
            </a:extLst>
          </p:cNvPr>
          <p:cNvSpPr>
            <a:spLocks noGrp="1"/>
          </p:cNvSpPr>
          <p:nvPr>
            <p:ph type="dt" sz="half" idx="10"/>
          </p:nvPr>
        </p:nvSpPr>
        <p:spPr/>
        <p:txBody>
          <a:bodyPr/>
          <a:lstStyle/>
          <a:p>
            <a:fld id="{6022966E-765D-452D-8CCE-8F0004A4A2F9}" type="datetimeFigureOut">
              <a:rPr lang="en-IN" smtClean="0"/>
              <a:t>28-01-2025</a:t>
            </a:fld>
            <a:endParaRPr lang="en-IN"/>
          </a:p>
        </p:txBody>
      </p:sp>
      <p:sp>
        <p:nvSpPr>
          <p:cNvPr id="6" name="Footer Placeholder 5">
            <a:extLst>
              <a:ext uri="{FF2B5EF4-FFF2-40B4-BE49-F238E27FC236}">
                <a16:creationId xmlns:a16="http://schemas.microsoft.com/office/drawing/2014/main" id="{584FC9D1-1E44-25D0-2597-23290CFAEE3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07F2F54-114B-9022-7C54-F70147DADF26}"/>
              </a:ext>
            </a:extLst>
          </p:cNvPr>
          <p:cNvSpPr>
            <a:spLocks noGrp="1"/>
          </p:cNvSpPr>
          <p:nvPr>
            <p:ph type="sldNum" sz="quarter" idx="12"/>
          </p:nvPr>
        </p:nvSpPr>
        <p:spPr/>
        <p:txBody>
          <a:bodyPr/>
          <a:lstStyle/>
          <a:p>
            <a:fld id="{4DC4FAB6-FD84-4255-A315-06857F751CCF}" type="slidenum">
              <a:rPr lang="en-IN" smtClean="0"/>
              <a:t>‹#›</a:t>
            </a:fld>
            <a:endParaRPr lang="en-IN"/>
          </a:p>
        </p:txBody>
      </p:sp>
    </p:spTree>
    <p:extLst>
      <p:ext uri="{BB962C8B-B14F-4D97-AF65-F5344CB8AC3E}">
        <p14:creationId xmlns:p14="http://schemas.microsoft.com/office/powerpoint/2010/main" val="1108905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460397-CFAB-1A8B-79DB-B230331B68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IN"/>
          </a:p>
        </p:txBody>
      </p:sp>
      <p:sp>
        <p:nvSpPr>
          <p:cNvPr id="3" name="Text Placeholder 2">
            <a:extLst>
              <a:ext uri="{FF2B5EF4-FFF2-40B4-BE49-F238E27FC236}">
                <a16:creationId xmlns:a16="http://schemas.microsoft.com/office/drawing/2014/main" id="{F5587D13-E88C-5F68-47DE-D50463C6F9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4" name="Date Placeholder 3">
            <a:extLst>
              <a:ext uri="{FF2B5EF4-FFF2-40B4-BE49-F238E27FC236}">
                <a16:creationId xmlns:a16="http://schemas.microsoft.com/office/drawing/2014/main" id="{6AC6807C-5F59-ED51-BB01-65C972E02A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22966E-765D-452D-8CCE-8F0004A4A2F9}" type="datetimeFigureOut">
              <a:rPr lang="en-IN" smtClean="0"/>
              <a:t>28-01-2025</a:t>
            </a:fld>
            <a:endParaRPr lang="en-IN"/>
          </a:p>
        </p:txBody>
      </p:sp>
      <p:sp>
        <p:nvSpPr>
          <p:cNvPr id="5" name="Footer Placeholder 4">
            <a:extLst>
              <a:ext uri="{FF2B5EF4-FFF2-40B4-BE49-F238E27FC236}">
                <a16:creationId xmlns:a16="http://schemas.microsoft.com/office/drawing/2014/main" id="{D08BBF01-C337-5E85-A642-77658EEBC9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6CC94CFC-2F45-A357-CA71-BAE3A32BFE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4FAB6-FD84-4255-A315-06857F751CCF}" type="slidenum">
              <a:rPr lang="en-IN" smtClean="0"/>
              <a:t>‹#›</a:t>
            </a:fld>
            <a:endParaRPr lang="en-IN"/>
          </a:p>
        </p:txBody>
      </p:sp>
    </p:spTree>
    <p:extLst>
      <p:ext uri="{BB962C8B-B14F-4D97-AF65-F5344CB8AC3E}">
        <p14:creationId xmlns:p14="http://schemas.microsoft.com/office/powerpoint/2010/main" val="575059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F29F7A6-7F9F-EE33-7D61-99AE391F31B2}"/>
              </a:ext>
            </a:extLst>
          </p:cNvPr>
          <p:cNvSpPr txBox="1"/>
          <p:nvPr/>
        </p:nvSpPr>
        <p:spPr>
          <a:xfrm>
            <a:off x="2762865" y="521528"/>
            <a:ext cx="7639664" cy="4789003"/>
          </a:xfrm>
          <a:prstGeom prst="rect">
            <a:avLst/>
          </a:prstGeom>
          <a:noFill/>
        </p:spPr>
        <p:txBody>
          <a:bodyPr wrap="square">
            <a:spAutoFit/>
          </a:bodyPr>
          <a:lstStyle/>
          <a:p>
            <a:pPr>
              <a:lnSpc>
                <a:spcPct val="107000"/>
              </a:lnSpc>
              <a:spcAft>
                <a:spcPts val="800"/>
              </a:spcAft>
            </a:pPr>
            <a:r>
              <a:rPr lang="en-IN" b="1" dirty="0">
                <a:effectLst/>
                <a:latin typeface="Arial" panose="020B0604020202020204" pitchFamily="34" charset="0"/>
                <a:ea typeface="Calibri" panose="020F0502020204030204" pitchFamily="34" charset="0"/>
                <a:cs typeface="Arial" panose="020B0604020202020204" pitchFamily="34" charset="0"/>
              </a:rPr>
              <a:t>Counselling</a:t>
            </a:r>
            <a:r>
              <a:rPr lang="en-IN" dirty="0">
                <a:effectLst/>
                <a:latin typeface="Arial" panose="020B0604020202020204" pitchFamily="34" charset="0"/>
                <a:ea typeface="Calibri" panose="020F0502020204030204" pitchFamily="34" charset="0"/>
                <a:cs typeface="Arial" panose="020B0604020202020204" pitchFamily="34" charset="0"/>
              </a:rPr>
              <a:t>- Details Counselling Process is described below</a:t>
            </a:r>
          </a:p>
          <a:p>
            <a:pPr marL="1143000" lvl="2" indent="-228600">
              <a:lnSpc>
                <a:spcPct val="115000"/>
              </a:lnSpc>
              <a:spcAft>
                <a:spcPts val="800"/>
              </a:spcAft>
              <a:buFont typeface="+mj-lt"/>
              <a:buAutoNum type="romanLcPeriod"/>
            </a:pPr>
            <a:r>
              <a:rPr lang="en-IN" b="1" u="none" strike="noStrike" dirty="0">
                <a:effectLst/>
                <a:latin typeface="Arial" panose="020B0604020202020204" pitchFamily="34" charset="0"/>
                <a:ea typeface="Calibri" panose="020F0502020204030204" pitchFamily="34" charset="0"/>
                <a:cs typeface="Arial" panose="020B0604020202020204" pitchFamily="34" charset="0"/>
              </a:rPr>
              <a:t>Counselling Registration</a:t>
            </a:r>
            <a:endParaRPr lang="en-IN" u="none" strike="noStrike" dirty="0">
              <a:effectLst/>
              <a:latin typeface="Arial" panose="020B0604020202020204" pitchFamily="34" charset="0"/>
              <a:ea typeface="Calibri" panose="020F0502020204030204" pitchFamily="34" charset="0"/>
              <a:cs typeface="Arial" panose="020B0604020202020204" pitchFamily="34" charset="0"/>
            </a:endParaRPr>
          </a:p>
          <a:p>
            <a:pPr marL="1600200" lvl="3" indent="-228600">
              <a:lnSpc>
                <a:spcPct val="115000"/>
              </a:lnSpc>
              <a:spcAft>
                <a:spcPts val="800"/>
              </a:spcAft>
              <a:buFont typeface="+mj-lt"/>
              <a:buAutoNum type="arabicPeriod"/>
            </a:pPr>
            <a:r>
              <a:rPr lang="en-IN" u="none" strike="noStrike" dirty="0">
                <a:effectLst/>
                <a:latin typeface="Arial" panose="020B0604020202020204" pitchFamily="34" charset="0"/>
                <a:ea typeface="Calibri" panose="020F0502020204030204" pitchFamily="34" charset="0"/>
                <a:cs typeface="Arial" panose="020B0604020202020204" pitchFamily="34" charset="0"/>
              </a:rPr>
              <a:t>Counselling Type</a:t>
            </a:r>
          </a:p>
          <a:p>
            <a:pPr marL="1600200" lvl="3" indent="-228600">
              <a:lnSpc>
                <a:spcPct val="115000"/>
              </a:lnSpc>
              <a:spcAft>
                <a:spcPts val="800"/>
              </a:spcAft>
              <a:buFont typeface="+mj-lt"/>
              <a:buAutoNum type="arabicPeriod"/>
            </a:pPr>
            <a:r>
              <a:rPr lang="en-IN" u="none" strike="noStrike" dirty="0">
                <a:effectLst/>
                <a:latin typeface="Arial" panose="020B0604020202020204" pitchFamily="34" charset="0"/>
                <a:ea typeface="Calibri" panose="020F0502020204030204" pitchFamily="34" charset="0"/>
                <a:cs typeface="Arial" panose="020B0604020202020204" pitchFamily="34" charset="0"/>
              </a:rPr>
              <a:t>Problem Summary</a:t>
            </a:r>
          </a:p>
          <a:p>
            <a:pPr marL="1600200" lvl="3" indent="-228600">
              <a:lnSpc>
                <a:spcPct val="115000"/>
              </a:lnSpc>
              <a:spcAft>
                <a:spcPts val="800"/>
              </a:spcAft>
              <a:buFont typeface="+mj-lt"/>
              <a:buAutoNum type="arabicPeriod"/>
            </a:pPr>
            <a:r>
              <a:rPr lang="en-IN" u="none" strike="noStrike" dirty="0">
                <a:effectLst/>
                <a:latin typeface="Arial" panose="020B0604020202020204" pitchFamily="34" charset="0"/>
                <a:ea typeface="Calibri" panose="020F0502020204030204" pitchFamily="34" charset="0"/>
                <a:cs typeface="Arial" panose="020B0604020202020204" pitchFamily="34" charset="0"/>
              </a:rPr>
              <a:t>Victim details</a:t>
            </a:r>
          </a:p>
          <a:p>
            <a:pPr marL="1143000" lvl="2" indent="-228600">
              <a:lnSpc>
                <a:spcPct val="115000"/>
              </a:lnSpc>
              <a:spcAft>
                <a:spcPts val="800"/>
              </a:spcAft>
              <a:buFont typeface="+mj-lt"/>
              <a:buAutoNum type="romanLcPeriod"/>
            </a:pPr>
            <a:r>
              <a:rPr lang="en-IN" b="1" u="none" strike="noStrike" dirty="0">
                <a:effectLst/>
                <a:latin typeface="Arial" panose="020B0604020202020204" pitchFamily="34" charset="0"/>
                <a:ea typeface="Calibri" panose="020F0502020204030204" pitchFamily="34" charset="0"/>
                <a:cs typeface="Arial" panose="020B0604020202020204" pitchFamily="34" charset="0"/>
              </a:rPr>
              <a:t>Add Family Members</a:t>
            </a:r>
            <a:r>
              <a:rPr lang="en-IN" u="none" strike="noStrike" dirty="0">
                <a:effectLst/>
                <a:latin typeface="Arial" panose="020B0604020202020204" pitchFamily="34" charset="0"/>
                <a:ea typeface="Calibri" panose="020F0502020204030204" pitchFamily="34" charset="0"/>
                <a:cs typeface="Arial" panose="020B0604020202020204" pitchFamily="34" charset="0"/>
              </a:rPr>
              <a:t> (Call this page from Level 3 when counselling session is activated and show call button in list of family member in other case hide the call button)</a:t>
            </a:r>
          </a:p>
          <a:p>
            <a:pPr marL="342900" lvl="0" indent="-342900">
              <a:lnSpc>
                <a:spcPct val="115000"/>
              </a:lnSpc>
              <a:spcAft>
                <a:spcPts val="800"/>
              </a:spcAft>
              <a:buFont typeface="Symbol" panose="05050102010706020507" pitchFamily="18" charset="2"/>
              <a:buChar char="-"/>
            </a:pPr>
            <a:r>
              <a:rPr lang="en-IN" u="none" strike="noStrike" dirty="0">
                <a:effectLst/>
                <a:latin typeface="Arial" panose="020B0604020202020204" pitchFamily="34" charset="0"/>
                <a:ea typeface="Calibri" panose="020F0502020204030204" pitchFamily="34" charset="0"/>
                <a:cs typeface="Arial" panose="020B0604020202020204" pitchFamily="34" charset="0"/>
              </a:rPr>
              <a:t>Add Form for Family Member</a:t>
            </a:r>
          </a:p>
          <a:p>
            <a:pPr marL="342900" lvl="0" indent="-342900">
              <a:lnSpc>
                <a:spcPct val="115000"/>
              </a:lnSpc>
              <a:spcAft>
                <a:spcPts val="800"/>
              </a:spcAft>
              <a:buFont typeface="Symbol" panose="05050102010706020507" pitchFamily="18" charset="2"/>
              <a:buChar char="-"/>
            </a:pPr>
            <a:r>
              <a:rPr lang="en-IN" u="none" strike="noStrike" dirty="0">
                <a:effectLst/>
                <a:latin typeface="Arial" panose="020B0604020202020204" pitchFamily="34" charset="0"/>
                <a:ea typeface="Calibri" panose="020F0502020204030204" pitchFamily="34" charset="0"/>
                <a:cs typeface="Arial" panose="020B0604020202020204" pitchFamily="34" charset="0"/>
              </a:rPr>
              <a:t>List of family member</a:t>
            </a:r>
          </a:p>
          <a:p>
            <a:pPr marL="1143000" lvl="2" indent="-228600">
              <a:lnSpc>
                <a:spcPct val="115000"/>
              </a:lnSpc>
              <a:spcAft>
                <a:spcPts val="800"/>
              </a:spcAft>
              <a:buFont typeface="+mj-lt"/>
              <a:buAutoNum type="romanLcPeriod"/>
            </a:pPr>
            <a:r>
              <a:rPr lang="en-IN" b="1" u="none" strike="noStrike" dirty="0">
                <a:effectLst/>
                <a:latin typeface="Arial" panose="020B0604020202020204" pitchFamily="34" charset="0"/>
                <a:ea typeface="Calibri" panose="020F0502020204030204" pitchFamily="34" charset="0"/>
                <a:cs typeface="Arial" panose="020B0604020202020204" pitchFamily="34" charset="0"/>
              </a:rPr>
              <a:t>Schedule Counselling Session</a:t>
            </a:r>
            <a:endParaRPr lang="en-IN" u="none" strike="noStrike" dirty="0">
              <a:effectLst/>
              <a:latin typeface="Arial" panose="020B0604020202020204" pitchFamily="34" charset="0"/>
              <a:ea typeface="Calibri" panose="020F0502020204030204" pitchFamily="34" charset="0"/>
              <a:cs typeface="Arial" panose="020B0604020202020204" pitchFamily="34" charset="0"/>
            </a:endParaRPr>
          </a:p>
          <a:p>
            <a:pPr indent="-179705">
              <a:lnSpc>
                <a:spcPct val="115000"/>
              </a:lnSpc>
              <a:spcAft>
                <a:spcPts val="800"/>
              </a:spcAft>
            </a:pPr>
            <a:r>
              <a:rPr lang="en-IN" dirty="0">
                <a:effectLst/>
                <a:latin typeface="Arial" panose="020B0604020202020204" pitchFamily="34" charset="0"/>
                <a:ea typeface="Calibri" panose="020F0502020204030204" pitchFamily="34" charset="0"/>
                <a:cs typeface="Arial" panose="020B0604020202020204" pitchFamily="34" charset="0"/>
              </a:rPr>
              <a:t>      (Ask) Caller Preferable Date Time</a:t>
            </a:r>
          </a:p>
        </p:txBody>
      </p:sp>
    </p:spTree>
    <p:extLst>
      <p:ext uri="{BB962C8B-B14F-4D97-AF65-F5344CB8AC3E}">
        <p14:creationId xmlns:p14="http://schemas.microsoft.com/office/powerpoint/2010/main" val="3354735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C6D1D-58FE-9EDE-A6C6-78A97E21E84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F813FC8-D2C9-12E2-FB01-2F45584E4F03}"/>
              </a:ext>
            </a:extLst>
          </p:cNvPr>
          <p:cNvSpPr txBox="1"/>
          <p:nvPr/>
        </p:nvSpPr>
        <p:spPr>
          <a:xfrm>
            <a:off x="639097" y="188960"/>
            <a:ext cx="10913806" cy="7155805"/>
          </a:xfrm>
          <a:prstGeom prst="rect">
            <a:avLst/>
          </a:prstGeom>
          <a:noFill/>
        </p:spPr>
        <p:txBody>
          <a:bodyPr wrap="square">
            <a:spAutoFit/>
          </a:bodyPr>
          <a:lstStyle/>
          <a:p>
            <a:pPr algn="just"/>
            <a:r>
              <a:rPr lang="en-IN" b="1" i="0" cap="all" dirty="0">
                <a:solidFill>
                  <a:srgbClr val="212529"/>
                </a:solidFill>
                <a:effectLst/>
              </a:rPr>
              <a:t>Follow Up - </a:t>
            </a:r>
            <a:r>
              <a:rPr lang="en-US" dirty="0"/>
              <a:t>Follow up will be done differently with the caller, service provider, counsellor. After registering the grievance, and counselling session the follow up on that call will be required or not that will be decided by the call attendant and counsellor. In case of grievance, the call attendant has to decide whether follow up is required with the caller and service provider </a:t>
            </a:r>
          </a:p>
          <a:p>
            <a:pPr algn="just"/>
            <a:r>
              <a:rPr lang="en-US" dirty="0"/>
              <a:t>Follow up with the caller -  By default call to victim after 24 h and can enter the variable time.</a:t>
            </a:r>
          </a:p>
          <a:p>
            <a:pPr algn="just"/>
            <a:endParaRPr lang="en-IN" dirty="0"/>
          </a:p>
          <a:p>
            <a:pPr algn="just"/>
            <a:r>
              <a:rPr lang="en-IN" dirty="0"/>
              <a:t>Follow-Up Time Guidelines-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Categories default follow up time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Cyber-crimes against women - 4 h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Rape / Attempt to rape - 2 h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Acid Attack - 2 h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Sexual Assault - 24 h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Sexual Harassment of women at workplace - 24 h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Outraging modesty / Molestation - 24 h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Domestic Violence/dowry harassment - 24 h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Police apathy - 24 h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Choice in marriage / </a:t>
            </a:r>
            <a:r>
              <a:rPr lang="en-US" dirty="0" err="1"/>
              <a:t>Honour</a:t>
            </a:r>
            <a:r>
              <a:rPr lang="en-US" dirty="0"/>
              <a:t> Crimes - 8 h </a:t>
            </a:r>
          </a:p>
          <a:p>
            <a:pPr marL="0" marR="0" lvl="0" indent="0" algn="just" defTabSz="914400" rtl="0" eaLnBrk="0" fontAlgn="base" latinLnBrk="0" hangingPunct="0">
              <a:lnSpc>
                <a:spcPct val="150000"/>
              </a:lnSpc>
              <a:spcBef>
                <a:spcPct val="0"/>
              </a:spcBef>
              <a:spcAft>
                <a:spcPct val="0"/>
              </a:spcAft>
              <a:buClrTx/>
              <a:buSzTx/>
              <a:buFontTx/>
              <a:buNone/>
              <a:tabLst/>
            </a:pPr>
            <a:r>
              <a:rPr lang="en-US" dirty="0"/>
              <a:t>Mental Stress - 24 h </a:t>
            </a:r>
            <a:endParaRPr kumimoji="0" lang="en-US" altLang="en-US" sz="1800" b="0" i="0" u="none" strike="noStrike" cap="none" normalizeH="0" baseline="0" dirty="0">
              <a:ln>
                <a:noFill/>
              </a:ln>
              <a:solidFill>
                <a:schemeClr val="tx1"/>
              </a:solidFill>
              <a:effectLst/>
            </a:endParaRPr>
          </a:p>
          <a:p>
            <a:pPr algn="just"/>
            <a:endParaRPr lang="en-US" dirty="0"/>
          </a:p>
          <a:p>
            <a:pPr algn="just"/>
            <a:endParaRPr lang="en-IN" dirty="0"/>
          </a:p>
        </p:txBody>
      </p:sp>
    </p:spTree>
    <p:extLst>
      <p:ext uri="{BB962C8B-B14F-4D97-AF65-F5344CB8AC3E}">
        <p14:creationId xmlns:p14="http://schemas.microsoft.com/office/powerpoint/2010/main" val="1282297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277B5-DA6C-2958-C695-01DC6E681E3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1138495-2404-7A58-E3E2-1588CDBAC010}"/>
              </a:ext>
            </a:extLst>
          </p:cNvPr>
          <p:cNvPicPr>
            <a:picLocks noChangeAspect="1"/>
          </p:cNvPicPr>
          <p:nvPr/>
        </p:nvPicPr>
        <p:blipFill>
          <a:blip r:embed="rId2"/>
          <a:stretch>
            <a:fillRect/>
          </a:stretch>
        </p:blipFill>
        <p:spPr>
          <a:xfrm>
            <a:off x="0" y="959029"/>
            <a:ext cx="12192000" cy="5864176"/>
          </a:xfrm>
          <a:prstGeom prst="rect">
            <a:avLst/>
          </a:prstGeom>
        </p:spPr>
      </p:pic>
    </p:spTree>
    <p:extLst>
      <p:ext uri="{BB962C8B-B14F-4D97-AF65-F5344CB8AC3E}">
        <p14:creationId xmlns:p14="http://schemas.microsoft.com/office/powerpoint/2010/main" val="3949767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36D2A-041D-F8F8-F6A1-FE6E801CB30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20DF6D5-3B80-EAA2-FBFC-8DC3C62BE0A5}"/>
              </a:ext>
            </a:extLst>
          </p:cNvPr>
          <p:cNvSpPr txBox="1"/>
          <p:nvPr/>
        </p:nvSpPr>
        <p:spPr>
          <a:xfrm>
            <a:off x="1140542" y="540773"/>
            <a:ext cx="9458632" cy="4619854"/>
          </a:xfrm>
          <a:prstGeom prst="rect">
            <a:avLst/>
          </a:prstGeom>
          <a:noFill/>
        </p:spPr>
        <p:txBody>
          <a:bodyPr wrap="square">
            <a:spAutoFit/>
          </a:bodyPr>
          <a:lstStyle/>
          <a:p>
            <a:pPr algn="just">
              <a:lnSpc>
                <a:spcPct val="150000"/>
              </a:lnSpc>
            </a:pPr>
            <a:r>
              <a:rPr lang="en-US" b="1" dirty="0"/>
              <a:t>Feedback </a:t>
            </a:r>
          </a:p>
          <a:p>
            <a:pPr algn="just">
              <a:lnSpc>
                <a:spcPct val="150000"/>
              </a:lnSpc>
            </a:pPr>
            <a:r>
              <a:rPr lang="en-US" dirty="0"/>
              <a:t>All follow-ups call which is close will come to feedback Bucket. </a:t>
            </a:r>
          </a:p>
          <a:p>
            <a:pPr algn="just">
              <a:lnSpc>
                <a:spcPct val="150000"/>
              </a:lnSpc>
            </a:pPr>
            <a:r>
              <a:rPr lang="en-US" dirty="0"/>
              <a:t>• From the feedback bucket we will send the IVR Auto call to all numbers which is listed on that day within 36 hours. </a:t>
            </a:r>
          </a:p>
          <a:p>
            <a:pPr algn="just">
              <a:lnSpc>
                <a:spcPct val="150000"/>
              </a:lnSpc>
            </a:pPr>
            <a:r>
              <a:rPr lang="en-US" dirty="0"/>
              <a:t>• Feedback call will be in working hours from 9:00 AM to 6:00 PM. </a:t>
            </a:r>
          </a:p>
          <a:p>
            <a:pPr algn="just">
              <a:lnSpc>
                <a:spcPct val="150000"/>
              </a:lnSpc>
            </a:pPr>
            <a:r>
              <a:rPr lang="en-US" dirty="0"/>
              <a:t>• Call will be trigger in one mobile number if this call is received then no action is taken, in the case of call is not received then IVR will try two times and after all three attempts this list will be no response bucket. </a:t>
            </a:r>
          </a:p>
          <a:p>
            <a:pPr algn="just">
              <a:lnSpc>
                <a:spcPct val="150000"/>
              </a:lnSpc>
            </a:pPr>
            <a:r>
              <a:rPr lang="en-US" dirty="0"/>
              <a:t>• In Feedback call one question will be asked. IVRS feedback Question: Please rate your experience on a scale of 1 to 5. </a:t>
            </a:r>
          </a:p>
          <a:p>
            <a:pPr algn="just">
              <a:lnSpc>
                <a:spcPct val="150000"/>
              </a:lnSpc>
            </a:pPr>
            <a:r>
              <a:rPr lang="en-US" dirty="0"/>
              <a:t>Press 1 if you’re extremely dis-satisfied and press 5 if you’re highly satisfied. </a:t>
            </a:r>
            <a:endParaRPr lang="en-IN" dirty="0"/>
          </a:p>
        </p:txBody>
      </p:sp>
    </p:spTree>
    <p:extLst>
      <p:ext uri="{BB962C8B-B14F-4D97-AF65-F5344CB8AC3E}">
        <p14:creationId xmlns:p14="http://schemas.microsoft.com/office/powerpoint/2010/main" val="1001326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20514-07C4-449D-BEB3-6E2D1D936355}"/>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782FD80-8105-BD7E-171F-0A84A821DE3C}"/>
              </a:ext>
            </a:extLst>
          </p:cNvPr>
          <p:cNvPicPr>
            <a:picLocks noChangeAspect="1"/>
          </p:cNvPicPr>
          <p:nvPr/>
        </p:nvPicPr>
        <p:blipFill>
          <a:blip r:embed="rId2"/>
          <a:stretch>
            <a:fillRect/>
          </a:stretch>
        </p:blipFill>
        <p:spPr>
          <a:xfrm>
            <a:off x="307154" y="403124"/>
            <a:ext cx="11577691" cy="5683044"/>
          </a:xfrm>
          <a:prstGeom prst="rect">
            <a:avLst/>
          </a:prstGeom>
        </p:spPr>
      </p:pic>
    </p:spTree>
    <p:extLst>
      <p:ext uri="{BB962C8B-B14F-4D97-AF65-F5344CB8AC3E}">
        <p14:creationId xmlns:p14="http://schemas.microsoft.com/office/powerpoint/2010/main" val="3395200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056DB-BB82-6216-D016-237740408AF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D304AEE-76B0-A16E-8FA3-6792C520DC23}"/>
              </a:ext>
            </a:extLst>
          </p:cNvPr>
          <p:cNvSpPr txBox="1"/>
          <p:nvPr/>
        </p:nvSpPr>
        <p:spPr>
          <a:xfrm>
            <a:off x="717755" y="424086"/>
            <a:ext cx="6096000" cy="646331"/>
          </a:xfrm>
          <a:prstGeom prst="rect">
            <a:avLst/>
          </a:prstGeom>
          <a:noFill/>
        </p:spPr>
        <p:txBody>
          <a:bodyPr wrap="square">
            <a:spAutoFit/>
          </a:bodyPr>
          <a:lstStyle/>
          <a:p>
            <a:r>
              <a:rPr lang="en-IN" sz="1800" b="1" dirty="0">
                <a:effectLst/>
                <a:latin typeface="Arial" panose="020B0604020202020204" pitchFamily="34" charset="0"/>
                <a:ea typeface="Calibri" panose="020F0502020204030204" pitchFamily="34" charset="0"/>
              </a:rPr>
              <a:t>On The Call Counselling –   </a:t>
            </a:r>
            <a:r>
              <a:rPr lang="en-IN" sz="1800" dirty="0">
                <a:effectLst/>
                <a:latin typeface="Arial" panose="020B0604020202020204" pitchFamily="34" charset="0"/>
                <a:ea typeface="Calibri" panose="020F0502020204030204" pitchFamily="34" charset="0"/>
              </a:rPr>
              <a:t>In this </a:t>
            </a:r>
            <a:r>
              <a:rPr lang="en-IN" sz="1800" dirty="0" err="1">
                <a:effectLst/>
                <a:latin typeface="Arial" panose="020B0604020202020204" pitchFamily="34" charset="0"/>
                <a:ea typeface="Calibri" panose="020F0502020204030204" pitchFamily="34" charset="0"/>
              </a:rPr>
              <a:t>counseling</a:t>
            </a:r>
            <a:r>
              <a:rPr lang="en-IN" sz="1800" dirty="0">
                <a:effectLst/>
                <a:latin typeface="Arial" panose="020B0604020202020204" pitchFamily="34" charset="0"/>
                <a:ea typeface="Calibri" panose="020F0502020204030204" pitchFamily="34" charset="0"/>
              </a:rPr>
              <a:t>, the victim can be </a:t>
            </a:r>
            <a:r>
              <a:rPr lang="en-IN" sz="1800" dirty="0" err="1">
                <a:effectLst/>
                <a:latin typeface="Arial" panose="020B0604020202020204" pitchFamily="34" charset="0"/>
                <a:ea typeface="Calibri" panose="020F0502020204030204" pitchFamily="34" charset="0"/>
              </a:rPr>
              <a:t>counseled</a:t>
            </a:r>
            <a:r>
              <a:rPr lang="en-IN" sz="1800" dirty="0">
                <a:effectLst/>
                <a:latin typeface="Arial" panose="020B0604020202020204" pitchFamily="34" charset="0"/>
                <a:ea typeface="Calibri" panose="020F0502020204030204" pitchFamily="34" charset="0"/>
              </a:rPr>
              <a:t> during the call. </a:t>
            </a:r>
            <a:endParaRPr lang="en-IN" dirty="0"/>
          </a:p>
        </p:txBody>
      </p:sp>
      <p:pic>
        <p:nvPicPr>
          <p:cNvPr id="6" name="Picture 5">
            <a:extLst>
              <a:ext uri="{FF2B5EF4-FFF2-40B4-BE49-F238E27FC236}">
                <a16:creationId xmlns:a16="http://schemas.microsoft.com/office/drawing/2014/main" id="{965A3DA8-AC84-AE50-DAC5-444815CB2BD4}"/>
              </a:ext>
            </a:extLst>
          </p:cNvPr>
          <p:cNvPicPr>
            <a:picLocks noChangeAspect="1"/>
          </p:cNvPicPr>
          <p:nvPr/>
        </p:nvPicPr>
        <p:blipFill>
          <a:blip r:embed="rId2"/>
          <a:stretch>
            <a:fillRect/>
          </a:stretch>
        </p:blipFill>
        <p:spPr>
          <a:xfrm>
            <a:off x="835742" y="1107175"/>
            <a:ext cx="9950245" cy="5724513"/>
          </a:xfrm>
          <a:prstGeom prst="rect">
            <a:avLst/>
          </a:prstGeom>
        </p:spPr>
      </p:pic>
    </p:spTree>
    <p:extLst>
      <p:ext uri="{BB962C8B-B14F-4D97-AF65-F5344CB8AC3E}">
        <p14:creationId xmlns:p14="http://schemas.microsoft.com/office/powerpoint/2010/main" val="4072975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69124-E419-BD70-38DA-E70367B4353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FF93BBF-859E-ED12-BA4E-0A06F32D4F39}"/>
              </a:ext>
            </a:extLst>
          </p:cNvPr>
          <p:cNvSpPr txBox="1"/>
          <p:nvPr/>
        </p:nvSpPr>
        <p:spPr>
          <a:xfrm>
            <a:off x="412954" y="0"/>
            <a:ext cx="10441857" cy="373757"/>
          </a:xfrm>
          <a:prstGeom prst="rect">
            <a:avLst/>
          </a:prstGeom>
          <a:noFill/>
        </p:spPr>
        <p:txBody>
          <a:bodyPr wrap="square">
            <a:spAutoFit/>
          </a:bodyPr>
          <a:lstStyle/>
          <a:p>
            <a:pPr indent="-540385">
              <a:lnSpc>
                <a:spcPct val="107000"/>
              </a:lnSpc>
              <a:spcAft>
                <a:spcPts val="800"/>
              </a:spcAft>
            </a:pPr>
            <a:r>
              <a:rPr lang="en-IN" sz="1800" dirty="0">
                <a:effectLst/>
                <a:latin typeface="Arial" panose="020B0604020202020204" pitchFamily="34" charset="0"/>
                <a:ea typeface="Calibri" panose="020F0502020204030204" pitchFamily="34" charset="0"/>
                <a:cs typeface="Times New Roman" panose="02020603050405020304" pitchFamily="18" charset="0"/>
              </a:rPr>
              <a:t>After pressing the Start Session </a:t>
            </a:r>
            <a:r>
              <a:rPr lang="en-IN" sz="1800" dirty="0" err="1">
                <a:effectLst/>
                <a:latin typeface="Arial" panose="020B0604020202020204" pitchFamily="34" charset="0"/>
                <a:ea typeface="Calibri" panose="020F0502020204030204" pitchFamily="34" charset="0"/>
                <a:cs typeface="Times New Roman" panose="02020603050405020304" pitchFamily="18" charset="0"/>
              </a:rPr>
              <a:t>Counseling</a:t>
            </a:r>
            <a:r>
              <a:rPr lang="en-IN" sz="1800" dirty="0">
                <a:effectLst/>
                <a:latin typeface="Arial" panose="020B0604020202020204" pitchFamily="34" charset="0"/>
                <a:ea typeface="Calibri" panose="020F0502020204030204" pitchFamily="34" charset="0"/>
                <a:cs typeface="Times New Roman" panose="02020603050405020304" pitchFamily="18" charset="0"/>
              </a:rPr>
              <a:t> button the </a:t>
            </a:r>
            <a:r>
              <a:rPr lang="en-IN" sz="1800" dirty="0" err="1">
                <a:effectLst/>
                <a:latin typeface="Arial" panose="020B0604020202020204" pitchFamily="34" charset="0"/>
                <a:ea typeface="Calibri" panose="020F0502020204030204" pitchFamily="34" charset="0"/>
                <a:cs typeface="Times New Roman" panose="02020603050405020304" pitchFamily="18" charset="0"/>
              </a:rPr>
              <a:t>counseling</a:t>
            </a:r>
            <a:r>
              <a:rPr lang="en-IN" sz="1800" dirty="0">
                <a:effectLst/>
                <a:latin typeface="Arial" panose="020B0604020202020204" pitchFamily="34" charset="0"/>
                <a:ea typeface="Calibri" panose="020F0502020204030204" pitchFamily="34" charset="0"/>
                <a:cs typeface="Times New Roman" panose="02020603050405020304" pitchFamily="18" charset="0"/>
              </a:rPr>
              <a:t> form will open.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CCA3E800-F8A5-2D4A-2785-E58781EC27F6}"/>
              </a:ext>
            </a:extLst>
          </p:cNvPr>
          <p:cNvPicPr>
            <a:picLocks noChangeAspect="1"/>
          </p:cNvPicPr>
          <p:nvPr/>
        </p:nvPicPr>
        <p:blipFill>
          <a:blip r:embed="rId2"/>
          <a:stretch>
            <a:fillRect/>
          </a:stretch>
        </p:blipFill>
        <p:spPr>
          <a:xfrm>
            <a:off x="1493135" y="509194"/>
            <a:ext cx="7942575" cy="6348806"/>
          </a:xfrm>
          <a:prstGeom prst="rect">
            <a:avLst/>
          </a:prstGeom>
        </p:spPr>
      </p:pic>
    </p:spTree>
    <p:extLst>
      <p:ext uri="{BB962C8B-B14F-4D97-AF65-F5344CB8AC3E}">
        <p14:creationId xmlns:p14="http://schemas.microsoft.com/office/powerpoint/2010/main" val="1858568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E23F6-CA1E-7515-E497-BE520F8467B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45DC310-4CC0-1310-C57E-F364BE3DDED4}"/>
              </a:ext>
            </a:extLst>
          </p:cNvPr>
          <p:cNvSpPr txBox="1"/>
          <p:nvPr/>
        </p:nvSpPr>
        <p:spPr>
          <a:xfrm>
            <a:off x="1376516" y="900911"/>
            <a:ext cx="6096000" cy="3823483"/>
          </a:xfrm>
          <a:prstGeom prst="rect">
            <a:avLst/>
          </a:prstGeom>
          <a:noFill/>
        </p:spPr>
        <p:txBody>
          <a:bodyPr wrap="square">
            <a:spAutoFit/>
          </a:bodyPr>
          <a:lstStyle/>
          <a:p>
            <a:pPr>
              <a:lnSpc>
                <a:spcPct val="107000"/>
              </a:lnSpc>
              <a:spcAft>
                <a:spcPts val="800"/>
              </a:spcAft>
            </a:pPr>
            <a:r>
              <a:rPr lang="en-IN" sz="1800" b="1" dirty="0">
                <a:effectLst/>
                <a:latin typeface="Arial" panose="020B0604020202020204" pitchFamily="34" charset="0"/>
                <a:ea typeface="Calibri" panose="020F0502020204030204" pitchFamily="34" charset="0"/>
                <a:cs typeface="Times New Roman" panose="02020603050405020304" pitchFamily="18" charset="0"/>
              </a:rPr>
              <a:t>Schedule Counselling- </a:t>
            </a:r>
            <a:r>
              <a:rPr lang="en-IN" sz="1800" dirty="0">
                <a:effectLst/>
                <a:latin typeface="Arial" panose="020B0604020202020204" pitchFamily="34" charset="0"/>
                <a:ea typeface="Calibri" panose="020F0502020204030204" pitchFamily="34" charset="0"/>
                <a:cs typeface="Times New Roman" panose="02020603050405020304" pitchFamily="18" charset="0"/>
              </a:rPr>
              <a:t>In schedule </a:t>
            </a:r>
            <a:r>
              <a:rPr lang="en-IN" sz="1800" dirty="0" err="1">
                <a:effectLst/>
                <a:latin typeface="Arial" panose="020B0604020202020204" pitchFamily="34" charset="0"/>
                <a:ea typeface="Calibri" panose="020F0502020204030204" pitchFamily="34" charset="0"/>
                <a:cs typeface="Times New Roman" panose="02020603050405020304" pitchFamily="18" charset="0"/>
              </a:rPr>
              <a:t>counseling</a:t>
            </a:r>
            <a:r>
              <a:rPr lang="en-IN" sz="1800" dirty="0">
                <a:effectLst/>
                <a:latin typeface="Arial" panose="020B0604020202020204" pitchFamily="34" charset="0"/>
                <a:ea typeface="Calibri" panose="020F0502020204030204" pitchFamily="34" charset="0"/>
                <a:cs typeface="Times New Roman" panose="02020603050405020304" pitchFamily="18" charset="0"/>
              </a:rPr>
              <a:t> button, the call attendant can schedule the </a:t>
            </a:r>
            <a:r>
              <a:rPr lang="en-IN" sz="1800" dirty="0" err="1">
                <a:effectLst/>
                <a:latin typeface="Arial" panose="020B0604020202020204" pitchFamily="34" charset="0"/>
                <a:ea typeface="Calibri" panose="020F0502020204030204" pitchFamily="34" charset="0"/>
                <a:cs typeface="Times New Roman" panose="02020603050405020304" pitchFamily="18" charset="0"/>
              </a:rPr>
              <a:t>counseling</a:t>
            </a:r>
            <a:r>
              <a:rPr lang="en-IN" sz="1800" dirty="0">
                <a:effectLst/>
                <a:latin typeface="Arial" panose="020B0604020202020204" pitchFamily="34" charset="0"/>
                <a:ea typeface="Calibri" panose="020F0502020204030204" pitchFamily="34" charset="0"/>
                <a:cs typeface="Times New Roman" panose="02020603050405020304" pitchFamily="18" charset="0"/>
              </a:rPr>
              <a:t> of the caller/victim for some other day.</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Arial" panose="020B0604020202020204" pitchFamily="34" charset="0"/>
                <a:ea typeface="Calibri" panose="020F0502020204030204" pitchFamily="34" charset="0"/>
                <a:cs typeface="Times New Roman" panose="02020603050405020304" pitchFamily="18" charset="0"/>
              </a:rPr>
              <a:t>These are the steps behind the schedule counselling</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n-IN" sz="1800" u="none" strike="noStrike" dirty="0">
                <a:effectLst/>
                <a:latin typeface="Arial" panose="020B0604020202020204" pitchFamily="34" charset="0"/>
                <a:ea typeface="Times New Roman" panose="02020603050405020304" pitchFamily="18" charset="0"/>
                <a:cs typeface="Times New Roman" panose="02020603050405020304" pitchFamily="18" charset="0"/>
              </a:rPr>
              <a:t>Show counselling type </a:t>
            </a:r>
            <a:endParaRPr lang="en-IN" sz="1800" u="none" strike="noStrike"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n-IN" sz="1800" u="none" strike="noStrike" dirty="0">
                <a:effectLst/>
                <a:latin typeface="Arial" panose="020B0604020202020204" pitchFamily="34" charset="0"/>
                <a:ea typeface="Calibri" panose="020F0502020204030204" pitchFamily="34" charset="0"/>
                <a:cs typeface="Times New Roman" panose="02020603050405020304" pitchFamily="18" charset="0"/>
              </a:rPr>
              <a:t>Choose Counsellor</a:t>
            </a:r>
            <a:endParaRPr lang="en-IN"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n-IN" sz="1800" u="none" strike="noStrike" dirty="0">
                <a:effectLst/>
                <a:latin typeface="Arial" panose="020B0604020202020204" pitchFamily="34" charset="0"/>
                <a:ea typeface="Calibri" panose="020F0502020204030204" pitchFamily="34" charset="0"/>
                <a:cs typeface="Times New Roman" panose="02020603050405020304" pitchFamily="18" charset="0"/>
              </a:rPr>
              <a:t>Choose Victim &amp; family member from the list (Multi choice)</a:t>
            </a:r>
          </a:p>
          <a:p>
            <a:pPr marL="342900" lvl="0" indent="-342900">
              <a:lnSpc>
                <a:spcPct val="150000"/>
              </a:lnSpc>
              <a:spcAft>
                <a:spcPts val="800"/>
              </a:spcAft>
              <a:buFont typeface="Symbol" panose="05050102010706020507" pitchFamily="18" charset="2"/>
              <a:buChar char="-"/>
            </a:pPr>
            <a:r>
              <a:rPr lang="en-IN" sz="1800" dirty="0">
                <a:effectLst/>
                <a:latin typeface="Arial" panose="020B0604020202020204" pitchFamily="34" charset="0"/>
                <a:ea typeface="Calibri" panose="020F0502020204030204" pitchFamily="34" charset="0"/>
              </a:rPr>
              <a:t>Show calendar of the selected counsellor</a:t>
            </a:r>
            <a:endParaRPr lang="en-IN"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1229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CBBEF-40D1-92C4-16E5-DF3203E4C8F0}"/>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3B524936-516E-7BD6-AED9-C885762CF383}"/>
              </a:ext>
            </a:extLst>
          </p:cNvPr>
          <p:cNvPicPr>
            <a:picLocks noChangeAspect="1"/>
          </p:cNvPicPr>
          <p:nvPr/>
        </p:nvPicPr>
        <p:blipFill>
          <a:blip r:embed="rId2"/>
          <a:stretch>
            <a:fillRect/>
          </a:stretch>
        </p:blipFill>
        <p:spPr>
          <a:xfrm>
            <a:off x="776747" y="120098"/>
            <a:ext cx="8754704" cy="6617803"/>
          </a:xfrm>
          <a:prstGeom prst="rect">
            <a:avLst/>
          </a:prstGeom>
        </p:spPr>
      </p:pic>
    </p:spTree>
    <p:extLst>
      <p:ext uri="{BB962C8B-B14F-4D97-AF65-F5344CB8AC3E}">
        <p14:creationId xmlns:p14="http://schemas.microsoft.com/office/powerpoint/2010/main" val="3394466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9A9D2-71C9-8E5A-3D61-023010F1C69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AADF063-9281-6E96-613E-9A954BA99BBC}"/>
              </a:ext>
            </a:extLst>
          </p:cNvPr>
          <p:cNvSpPr txBox="1"/>
          <p:nvPr/>
        </p:nvSpPr>
        <p:spPr>
          <a:xfrm>
            <a:off x="6980155" y="407266"/>
            <a:ext cx="4789057" cy="2254528"/>
          </a:xfrm>
          <a:prstGeom prst="rect">
            <a:avLst/>
          </a:prstGeom>
          <a:noFill/>
        </p:spPr>
        <p:txBody>
          <a:bodyPr wrap="square">
            <a:spAutoFit/>
          </a:bodyPr>
          <a:lstStyle/>
          <a:p>
            <a:pPr marL="180340" algn="just">
              <a:lnSpc>
                <a:spcPct val="107000"/>
              </a:lnSpc>
              <a:spcAft>
                <a:spcPts val="800"/>
              </a:spcAft>
            </a:pPr>
            <a:r>
              <a:rPr lang="en-IN" sz="1800" dirty="0">
                <a:effectLst/>
                <a:latin typeface="Arial" panose="020B0604020202020204" pitchFamily="34" charset="0"/>
                <a:ea typeface="Calibri" panose="020F0502020204030204" pitchFamily="34" charset="0"/>
                <a:cs typeface="Times New Roman" panose="02020603050405020304" pitchFamily="18" charset="0"/>
              </a:rPr>
              <a:t>After clicking on the Add Family Member button, the form to add a family member button will be open, where you will have to fill the details of the family member. And you can also add more family members.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180340">
              <a:lnSpc>
                <a:spcPct val="107000"/>
              </a:lnSpc>
              <a:spcAft>
                <a:spcPts val="800"/>
              </a:spcAft>
            </a:pPr>
            <a:r>
              <a:rPr lang="en-IN" sz="1800" dirty="0">
                <a:effectLst/>
                <a:latin typeface="Arial" panose="020B0604020202020204" pitchFamily="34" charset="0"/>
                <a:ea typeface="Calibri" panose="020F0502020204030204" pitchFamily="34" charset="0"/>
                <a:cs typeface="Times New Roman" panose="02020603050405020304" pitchFamily="18" charset="0"/>
              </a:rPr>
              <a:t>Showing this form Click after Add Family Members Button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00FAFF9E-B6EF-06BB-C8B9-2D8811D823ED}"/>
              </a:ext>
            </a:extLst>
          </p:cNvPr>
          <p:cNvPicPr>
            <a:picLocks noChangeAspect="1"/>
          </p:cNvPicPr>
          <p:nvPr/>
        </p:nvPicPr>
        <p:blipFill>
          <a:blip r:embed="rId2"/>
          <a:stretch>
            <a:fillRect/>
          </a:stretch>
        </p:blipFill>
        <p:spPr>
          <a:xfrm>
            <a:off x="98322" y="80625"/>
            <a:ext cx="6508955" cy="6783209"/>
          </a:xfrm>
          <a:prstGeom prst="rect">
            <a:avLst/>
          </a:prstGeom>
        </p:spPr>
      </p:pic>
    </p:spTree>
    <p:extLst>
      <p:ext uri="{BB962C8B-B14F-4D97-AF65-F5344CB8AC3E}">
        <p14:creationId xmlns:p14="http://schemas.microsoft.com/office/powerpoint/2010/main" val="2125595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E552C-1135-74BF-A38A-DD4E7E9D4FE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359197F-8CE1-F42A-F37D-F1A00C4E6D58}"/>
              </a:ext>
            </a:extLst>
          </p:cNvPr>
          <p:cNvSpPr txBox="1"/>
          <p:nvPr/>
        </p:nvSpPr>
        <p:spPr>
          <a:xfrm>
            <a:off x="442451" y="530179"/>
            <a:ext cx="11474246" cy="373757"/>
          </a:xfrm>
          <a:prstGeom prst="rect">
            <a:avLst/>
          </a:prstGeom>
          <a:noFill/>
        </p:spPr>
        <p:txBody>
          <a:bodyPr wrap="square">
            <a:spAutoFit/>
          </a:bodyPr>
          <a:lstStyle/>
          <a:p>
            <a:pPr marL="180340" indent="-720725">
              <a:lnSpc>
                <a:spcPct val="107000"/>
              </a:lnSpc>
              <a:spcAft>
                <a:spcPts val="800"/>
              </a:spcAft>
            </a:pPr>
            <a:r>
              <a:rPr lang="en-IN" sz="1800" dirty="0">
                <a:effectLst/>
                <a:latin typeface="Arial" panose="020B0604020202020204" pitchFamily="34" charset="0"/>
                <a:ea typeface="Calibri" panose="020F0502020204030204" pitchFamily="34" charset="0"/>
                <a:cs typeface="Times New Roman" panose="02020603050405020304" pitchFamily="18" charset="0"/>
              </a:rPr>
              <a:t>In the next row, the subject of </a:t>
            </a:r>
            <a:r>
              <a:rPr lang="en-IN" sz="1800" dirty="0" err="1">
                <a:effectLst/>
                <a:latin typeface="Arial" panose="020B0604020202020204" pitchFamily="34" charset="0"/>
                <a:ea typeface="Calibri" panose="020F0502020204030204" pitchFamily="34" charset="0"/>
                <a:cs typeface="Times New Roman" panose="02020603050405020304" pitchFamily="18" charset="0"/>
              </a:rPr>
              <a:t>counseling</a:t>
            </a:r>
            <a:r>
              <a:rPr lang="en-IN" sz="1800" dirty="0">
                <a:effectLst/>
                <a:latin typeface="Arial" panose="020B0604020202020204" pitchFamily="34" charset="0"/>
                <a:ea typeface="Calibri" panose="020F0502020204030204" pitchFamily="34" charset="0"/>
                <a:cs typeface="Times New Roman" panose="02020603050405020304" pitchFamily="18" charset="0"/>
              </a:rPr>
              <a:t> mentioned by the Victim/caller has to be selected.</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15EA1655-8932-D521-4DEF-88FD0D460FA6}"/>
              </a:ext>
            </a:extLst>
          </p:cNvPr>
          <p:cNvPicPr>
            <a:picLocks noChangeAspect="1"/>
          </p:cNvPicPr>
          <p:nvPr/>
        </p:nvPicPr>
        <p:blipFill>
          <a:blip r:embed="rId2"/>
          <a:stretch>
            <a:fillRect/>
          </a:stretch>
        </p:blipFill>
        <p:spPr>
          <a:xfrm>
            <a:off x="1248697" y="914182"/>
            <a:ext cx="8402341" cy="5943778"/>
          </a:xfrm>
          <a:prstGeom prst="rect">
            <a:avLst/>
          </a:prstGeom>
        </p:spPr>
      </p:pic>
    </p:spTree>
    <p:extLst>
      <p:ext uri="{BB962C8B-B14F-4D97-AF65-F5344CB8AC3E}">
        <p14:creationId xmlns:p14="http://schemas.microsoft.com/office/powerpoint/2010/main" val="3538155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3DF6E-1EEA-1647-40D0-0D9CA9161A9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10D4457-4EE4-66AC-2D2D-8BB57922348A}"/>
              </a:ext>
            </a:extLst>
          </p:cNvPr>
          <p:cNvSpPr txBox="1"/>
          <p:nvPr/>
        </p:nvSpPr>
        <p:spPr>
          <a:xfrm>
            <a:off x="8288594" y="278765"/>
            <a:ext cx="3834580" cy="3787062"/>
          </a:xfrm>
          <a:prstGeom prst="rect">
            <a:avLst/>
          </a:prstGeom>
          <a:noFill/>
        </p:spPr>
        <p:txBody>
          <a:bodyPr wrap="square">
            <a:spAutoFit/>
          </a:bodyPr>
          <a:lstStyle/>
          <a:p>
            <a:pPr algn="just">
              <a:lnSpc>
                <a:spcPct val="150000"/>
              </a:lnSpc>
              <a:spcAft>
                <a:spcPts val="800"/>
              </a:spcAft>
            </a:pPr>
            <a:r>
              <a:rPr lang="en-IN" sz="1800" dirty="0">
                <a:effectLst/>
                <a:latin typeface="Arial" panose="020B0604020202020204" pitchFamily="34" charset="0"/>
                <a:ea typeface="Calibri" panose="020F0502020204030204" pitchFamily="34" charset="0"/>
                <a:cs typeface="Times New Roman" panose="02020603050405020304" pitchFamily="18" charset="0"/>
              </a:rPr>
              <a:t>After selecting one of the </a:t>
            </a:r>
            <a:r>
              <a:rPr lang="en-IN" sz="1800" dirty="0" err="1">
                <a:effectLst/>
                <a:latin typeface="Arial" panose="020B0604020202020204" pitchFamily="34" charset="0"/>
                <a:ea typeface="Calibri" panose="020F0502020204030204" pitchFamily="34" charset="0"/>
                <a:cs typeface="Times New Roman" panose="02020603050405020304" pitchFamily="18" charset="0"/>
              </a:rPr>
              <a:t>counselors</a:t>
            </a:r>
            <a:r>
              <a:rPr lang="en-IN" sz="1800" dirty="0">
                <a:effectLst/>
                <a:latin typeface="Arial" panose="020B0604020202020204" pitchFamily="34" charset="0"/>
                <a:ea typeface="Calibri" panose="020F0502020204030204" pitchFamily="34" charset="0"/>
                <a:cs typeface="Times New Roman" panose="02020603050405020304" pitchFamily="18" charset="0"/>
              </a:rPr>
              <a:t>, the system will show you a calendar with details on whether the </a:t>
            </a:r>
            <a:r>
              <a:rPr lang="en-IN" sz="1800" dirty="0" err="1">
                <a:effectLst/>
                <a:latin typeface="Arial" panose="020B0604020202020204" pitchFamily="34" charset="0"/>
                <a:ea typeface="Calibri" panose="020F0502020204030204" pitchFamily="34" charset="0"/>
                <a:cs typeface="Times New Roman" panose="02020603050405020304" pitchFamily="18" charset="0"/>
              </a:rPr>
              <a:t>counselor</a:t>
            </a:r>
            <a:r>
              <a:rPr lang="en-IN" sz="1800" dirty="0">
                <a:effectLst/>
                <a:latin typeface="Arial" panose="020B0604020202020204" pitchFamily="34" charset="0"/>
                <a:ea typeface="Calibri" panose="020F0502020204030204" pitchFamily="34" charset="0"/>
                <a:cs typeface="Times New Roman" panose="02020603050405020304" pitchFamily="18" charset="0"/>
              </a:rPr>
              <a:t> is available or not. And the time will also be shown in this calendar by which the </a:t>
            </a:r>
            <a:r>
              <a:rPr lang="en-IN" sz="1800" dirty="0" err="1">
                <a:effectLst/>
                <a:latin typeface="Arial" panose="020B0604020202020204" pitchFamily="34" charset="0"/>
                <a:ea typeface="Calibri" panose="020F0502020204030204" pitchFamily="34" charset="0"/>
                <a:cs typeface="Times New Roman" panose="02020603050405020304" pitchFamily="18" charset="0"/>
              </a:rPr>
              <a:t>counseling</a:t>
            </a:r>
            <a:r>
              <a:rPr lang="en-IN" sz="1800" dirty="0">
                <a:effectLst/>
                <a:latin typeface="Arial" panose="020B0604020202020204" pitchFamily="34" charset="0"/>
                <a:ea typeface="Calibri" panose="020F0502020204030204" pitchFamily="34" charset="0"/>
                <a:cs typeface="Times New Roman" panose="02020603050405020304" pitchFamily="18" charset="0"/>
              </a:rPr>
              <a:t> session will be booked for the Victim/caller. For that click on the available button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A5DAEE68-EA6F-0769-8C31-51EDAD045573}"/>
              </a:ext>
            </a:extLst>
          </p:cNvPr>
          <p:cNvPicPr>
            <a:picLocks noChangeAspect="1"/>
          </p:cNvPicPr>
          <p:nvPr/>
        </p:nvPicPr>
        <p:blipFill>
          <a:blip r:embed="rId2"/>
          <a:stretch>
            <a:fillRect/>
          </a:stretch>
        </p:blipFill>
        <p:spPr>
          <a:xfrm>
            <a:off x="0" y="0"/>
            <a:ext cx="8288594" cy="6894937"/>
          </a:xfrm>
          <a:prstGeom prst="rect">
            <a:avLst/>
          </a:prstGeom>
        </p:spPr>
      </p:pic>
    </p:spTree>
    <p:extLst>
      <p:ext uri="{BB962C8B-B14F-4D97-AF65-F5344CB8AC3E}">
        <p14:creationId xmlns:p14="http://schemas.microsoft.com/office/powerpoint/2010/main" val="2042614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D5B82-67BD-ED24-8AEB-0DBF0E8F61E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0885A33-02F0-426F-C482-7AAAAB3F01AA}"/>
              </a:ext>
            </a:extLst>
          </p:cNvPr>
          <p:cNvSpPr txBox="1"/>
          <p:nvPr/>
        </p:nvSpPr>
        <p:spPr>
          <a:xfrm>
            <a:off x="3048000" y="2503672"/>
            <a:ext cx="6096000" cy="1855573"/>
          </a:xfrm>
          <a:prstGeom prst="rect">
            <a:avLst/>
          </a:prstGeom>
          <a:noFill/>
        </p:spPr>
        <p:txBody>
          <a:bodyPr wrap="square">
            <a:spAutoFit/>
          </a:bodyPr>
          <a:lstStyle/>
          <a:p>
            <a:pPr marL="457200" algn="just">
              <a:lnSpc>
                <a:spcPct val="107000"/>
              </a:lnSpc>
            </a:pPr>
            <a:r>
              <a:rPr lang="en-IN" sz="1800" dirty="0">
                <a:effectLst/>
                <a:latin typeface="Arial" panose="020B0604020202020204" pitchFamily="34" charset="0"/>
                <a:ea typeface="Times New Roman" panose="02020603050405020304" pitchFamily="18" charset="0"/>
                <a:cs typeface="Times New Roman" panose="02020603050405020304" pitchFamily="18" charset="0"/>
              </a:rPr>
              <a:t>In </a:t>
            </a:r>
            <a:r>
              <a:rPr lang="en-IN" sz="1800" dirty="0" err="1">
                <a:effectLst/>
                <a:latin typeface="Arial" panose="020B0604020202020204" pitchFamily="34" charset="0"/>
                <a:ea typeface="Times New Roman" panose="02020603050405020304" pitchFamily="18" charset="0"/>
                <a:cs typeface="Times New Roman" panose="02020603050405020304" pitchFamily="18" charset="0"/>
              </a:rPr>
              <a:t>Counselor</a:t>
            </a:r>
            <a:r>
              <a:rPr lang="en-IN" sz="1800" dirty="0">
                <a:effectLst/>
                <a:latin typeface="Arial" panose="020B0604020202020204" pitchFamily="34" charset="0"/>
                <a:ea typeface="Times New Roman" panose="02020603050405020304" pitchFamily="18" charset="0"/>
                <a:cs typeface="Times New Roman" panose="02020603050405020304" pitchFamily="18" charset="0"/>
              </a:rPr>
              <a:t> Availability, you can see at what time and on what date the </a:t>
            </a:r>
            <a:r>
              <a:rPr lang="en-IN" sz="1800" dirty="0" err="1">
                <a:effectLst/>
                <a:latin typeface="Arial" panose="020B0604020202020204" pitchFamily="34" charset="0"/>
                <a:ea typeface="Times New Roman" panose="02020603050405020304" pitchFamily="18" charset="0"/>
                <a:cs typeface="Times New Roman" panose="02020603050405020304" pitchFamily="18" charset="0"/>
              </a:rPr>
              <a:t>counselor</a:t>
            </a:r>
            <a:r>
              <a:rPr lang="en-IN" sz="1800" dirty="0">
                <a:effectLst/>
                <a:latin typeface="Arial" panose="020B0604020202020204" pitchFamily="34" charset="0"/>
                <a:ea typeface="Times New Roman" panose="02020603050405020304" pitchFamily="18" charset="0"/>
                <a:cs typeface="Times New Roman" panose="02020603050405020304" pitchFamily="18" charset="0"/>
              </a:rPr>
              <a:t> is available.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algn="just">
              <a:lnSpc>
                <a:spcPct val="107000"/>
              </a:lnSpc>
            </a:pPr>
            <a:r>
              <a:rPr lang="en-IN"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07000"/>
              </a:lnSpc>
              <a:spcAft>
                <a:spcPts val="800"/>
              </a:spcAft>
            </a:pPr>
            <a:r>
              <a:rPr lang="en-IN" sz="1800" dirty="0">
                <a:effectLst/>
                <a:latin typeface="Arial" panose="020B0604020202020204" pitchFamily="34" charset="0"/>
                <a:ea typeface="Times New Roman" panose="02020603050405020304" pitchFamily="18" charset="0"/>
                <a:cs typeface="Times New Roman" panose="02020603050405020304" pitchFamily="18" charset="0"/>
              </a:rPr>
              <a:t>By default, the counsellor is available in his/her shift when his/her shift is added. Otherwise, Admin can change or mark their availability from here.</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77648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639</Words>
  <Application>Microsoft Office PowerPoint</Application>
  <PresentationFormat>Widescreen</PresentationFormat>
  <Paragraphs>47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mohit p</dc:creator>
  <cp:lastModifiedBy>mohit p</cp:lastModifiedBy>
  <cp:revision>23</cp:revision>
  <dcterms:created xsi:type="dcterms:W3CDTF">2025-01-28T05:18:55Z</dcterms:created>
  <dcterms:modified xsi:type="dcterms:W3CDTF">2025-01-28T05:53:54Z</dcterms:modified>
</cp:coreProperties>
</file>